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f842e69b9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f842e69b9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842e69b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842e69b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f842e69b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f842e69b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f842e69b9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f842e69b9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f842e69b9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f842e69b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11.jpg"/><Relationship Id="rId6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learningapps.org/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8.jpg"/><Relationship Id="rId6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394800" y="557200"/>
            <a:ext cx="6781200" cy="18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3600">
                <a:solidFill>
                  <a:srgbClr val="1155CC"/>
                </a:solidFill>
              </a:rPr>
              <a:t>KŪRYBIŠKUMO UGDYMAS</a:t>
            </a:r>
            <a:endParaRPr b="1" sz="3600">
              <a:solidFill>
                <a:srgbClr val="1155C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3600">
                <a:solidFill>
                  <a:srgbClr val="1155CC"/>
                </a:solidFill>
              </a:rPr>
              <a:t>PRADINIŲ KLASIŲ MOKINIŲ PAMOKOSE</a:t>
            </a:r>
            <a:endParaRPr b="1" sz="3600">
              <a:solidFill>
                <a:srgbClr val="1155CC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346725" y="3546875"/>
            <a:ext cx="6547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>
                <a:solidFill>
                  <a:srgbClr val="1155CC"/>
                </a:solidFill>
              </a:rPr>
              <a:t>Danguolė Tumėnienė</a:t>
            </a:r>
            <a:endParaRPr sz="1800">
              <a:solidFill>
                <a:srgbClr val="1155CC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>
                <a:solidFill>
                  <a:srgbClr val="1155CC"/>
                </a:solidFill>
              </a:rPr>
              <a:t>Lietuvos sporto universiteto Kėdainių „Aušros“ progimnazija</a:t>
            </a:r>
            <a:endParaRPr sz="180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200150" y="407200"/>
            <a:ext cx="63759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1800">
                <a:solidFill>
                  <a:srgbClr val="0B5394"/>
                </a:solidFill>
              </a:rPr>
              <a:t>I</a:t>
            </a:r>
            <a:r>
              <a:rPr b="1" lang="lt" sz="1800">
                <a:solidFill>
                  <a:srgbClr val="0B5394"/>
                </a:solidFill>
              </a:rPr>
              <a:t>ntegruota dailės -technologijų ir lietuvių kalbos pamoka </a:t>
            </a:r>
            <a:endParaRPr b="1" sz="18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1800">
                <a:solidFill>
                  <a:srgbClr val="0B5394"/>
                </a:solidFill>
              </a:rPr>
              <a:t>„M</a:t>
            </a:r>
            <a:r>
              <a:rPr b="1" lang="lt" sz="1800">
                <a:solidFill>
                  <a:srgbClr val="0B5394"/>
                </a:solidFill>
              </a:rPr>
              <a:t>ažasis klasės lėlių teatras“</a:t>
            </a:r>
            <a:endParaRPr b="1" sz="1800">
              <a:solidFill>
                <a:srgbClr val="0B5394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450050" y="1564475"/>
            <a:ext cx="63222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>
                <a:solidFill>
                  <a:srgbClr val="0B5394"/>
                </a:solidFill>
              </a:rPr>
              <a:t>Tikslas : </a:t>
            </a:r>
            <a:r>
              <a:rPr lang="lt"/>
              <a:t>Mokinių kūrybiškas bendravimas, kuriant taisyklingus sakinius.</a:t>
            </a: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450050" y="2110950"/>
            <a:ext cx="76401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>
                <a:solidFill>
                  <a:srgbClr val="1C4587"/>
                </a:solidFill>
              </a:rPr>
              <a:t>Uždavinys</a:t>
            </a:r>
            <a:r>
              <a:rPr lang="lt">
                <a:solidFill>
                  <a:srgbClr val="1C4587"/>
                </a:solidFill>
              </a:rPr>
              <a:t>:</a:t>
            </a:r>
            <a:r>
              <a:rPr lang="lt"/>
              <a:t> sukurti iš buitinių priemonių( sumuštinių maišelių) lėles ir jas pritaikyti kuriant pokalbį.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50050" y="2850350"/>
            <a:ext cx="72867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>
                <a:solidFill>
                  <a:srgbClr val="1C4587"/>
                </a:solidFill>
              </a:rPr>
              <a:t>Situacija</a:t>
            </a:r>
            <a:r>
              <a:rPr lang="lt"/>
              <a:t>: Pamokoje dalyvauja 1 b klasės mokiniai.  Pirmokams sunku sukurti smagų, įdomų, žaismingą dialogą.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450050" y="3707575"/>
            <a:ext cx="72867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>
                <a:solidFill>
                  <a:srgbClr val="1C4587"/>
                </a:solidFill>
              </a:rPr>
              <a:t>Priemonės:</a:t>
            </a:r>
            <a:r>
              <a:rPr lang="lt"/>
              <a:t> sumuštinių maišeliai, spalvoto popieriaus likučiai, žirklės, klijai.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738200" y="241700"/>
            <a:ext cx="66114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lt">
                <a:solidFill>
                  <a:srgbClr val="1C4587"/>
                </a:solidFill>
              </a:rPr>
              <a:t>Pamokos rezultatas: </a:t>
            </a:r>
            <a:endParaRPr b="1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/>
              <a:t>Mokiniai sukūrė pirštines -lėles. Kūrė trumpus pasakojimus, bendravo ir žaidė.  Panaudojus kūrybiškas priemones, pagerėjo mokinių tarpusavio komunikavimas. 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16450" l="0" r="0" t="0"/>
          <a:stretch/>
        </p:blipFill>
        <p:spPr>
          <a:xfrm rot="-752890">
            <a:off x="512003" y="1296537"/>
            <a:ext cx="1761602" cy="173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b="0" l="-3200" r="3199" t="27651"/>
          <a:stretch/>
        </p:blipFill>
        <p:spPr>
          <a:xfrm>
            <a:off x="2234062" y="2166949"/>
            <a:ext cx="3492979" cy="189537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3083700" y="2345525"/>
            <a:ext cx="583500" cy="5835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3988500" y="2571750"/>
            <a:ext cx="583500" cy="5835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5203100" y="2447925"/>
            <a:ext cx="583500" cy="5835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350" y="2166950"/>
            <a:ext cx="2008152" cy="26775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/>
          <p:nvPr/>
        </p:nvSpPr>
        <p:spPr>
          <a:xfrm>
            <a:off x="6417700" y="2738450"/>
            <a:ext cx="473700" cy="4167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7522500" y="2738450"/>
            <a:ext cx="583500" cy="5835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9600" y="559600"/>
            <a:ext cx="1663453" cy="1512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0" y="107150"/>
            <a:ext cx="89178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1800">
                <a:solidFill>
                  <a:srgbClr val="1C4587"/>
                </a:solidFill>
                <a:highlight>
                  <a:srgbClr val="FFFFFF"/>
                </a:highlight>
              </a:rPr>
              <a:t>Pasaulio pažinimo pamoka apie drugelius kitaip.Pritaikėme Turkijos mokyklų </a:t>
            </a:r>
            <a:endParaRPr b="1" sz="1800">
              <a:solidFill>
                <a:srgbClr val="1C4587"/>
              </a:solidFill>
              <a:highlight>
                <a:srgbClr val="FFFFFF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1800">
                <a:solidFill>
                  <a:srgbClr val="1C4587"/>
                </a:solidFill>
                <a:highlight>
                  <a:srgbClr val="FFFFFF"/>
                </a:highlight>
              </a:rPr>
              <a:t>patirtį-</a:t>
            </a:r>
            <a:r>
              <a:rPr b="1" lang="lt" sz="1800">
                <a:solidFill>
                  <a:srgbClr val="1C4587"/>
                </a:solidFill>
                <a:highlight>
                  <a:srgbClr val="FFFFFF"/>
                </a:highlight>
              </a:rPr>
              <a:t> išbandėme 3D akinius ir programą </a:t>
            </a:r>
            <a:r>
              <a:rPr b="1" lang="lt" sz="1800">
                <a:solidFill>
                  <a:srgbClr val="CC0000"/>
                </a:solidFill>
                <a:highlight>
                  <a:srgbClr val="FFFFFF"/>
                </a:highlight>
              </a:rPr>
              <a:t>mozabook.</a:t>
            </a:r>
            <a:endParaRPr b="1" sz="1800">
              <a:solidFill>
                <a:srgbClr val="CC0000"/>
              </a:solidFill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587" y="850550"/>
            <a:ext cx="3702826" cy="277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b="0" l="6887" r="9625" t="0"/>
          <a:stretch/>
        </p:blipFill>
        <p:spPr>
          <a:xfrm>
            <a:off x="440525" y="1001925"/>
            <a:ext cx="1965300" cy="17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8650" y="2848450"/>
            <a:ext cx="2588424" cy="194131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321475" y="3905250"/>
            <a:ext cx="4762500" cy="8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>
                <a:solidFill>
                  <a:srgbClr val="1C4587"/>
                </a:solidFill>
              </a:rPr>
              <a:t>1 b klasės mokinių refleksija:</a:t>
            </a:r>
            <a:endParaRPr sz="1800">
              <a:solidFill>
                <a:srgbClr val="1C4587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>
                <a:solidFill>
                  <a:srgbClr val="1C4587"/>
                </a:solidFill>
              </a:rPr>
              <a:t>Mokytoja, drugeliai klasėje skraido :) </a:t>
            </a:r>
            <a:endParaRPr sz="18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1309688" y="130975"/>
            <a:ext cx="67509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lt" sz="1800"/>
              <a:t>Matematikos pamoka. Dirbdame interaktyvioje  lentoje. Užduotis sukurta naudojantis programa </a:t>
            </a:r>
            <a:r>
              <a:rPr b="1" lang="lt" sz="1800" u="sng">
                <a:solidFill>
                  <a:schemeClr val="hlink"/>
                </a:solidFill>
                <a:hlinkClick r:id="rId3"/>
              </a:rPr>
              <a:t>https://learningapps.org/</a:t>
            </a:r>
            <a:endParaRPr b="1" sz="1800"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8437" y="2286025"/>
            <a:ext cx="3273420" cy="245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175" y="1440675"/>
            <a:ext cx="2384700" cy="330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38532" y="1412663"/>
            <a:ext cx="2517342" cy="3356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738200" y="369100"/>
            <a:ext cx="8203200" cy="13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lt" sz="1800">
                <a:solidFill>
                  <a:srgbClr val="1C4587"/>
                </a:solidFill>
              </a:rPr>
              <a:t>Turkijos mokyklose pradinių klasių mokiniai programuoti mokosi naudojant programą RunMarco. Su 1 bir 1a klasės mokinių komanda šią programą išbandėme neformaliojo ugdymo būrelyje „Laboratorija“. Mokiniams pavyko :) </a:t>
            </a:r>
            <a:endParaRPr b="1" sz="1800">
              <a:solidFill>
                <a:srgbClr val="1C4587"/>
              </a:solidFill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149" y="1784400"/>
            <a:ext cx="3561250" cy="267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0" l="4789" r="0" t="-1553"/>
          <a:stretch/>
        </p:blipFill>
        <p:spPr>
          <a:xfrm>
            <a:off x="369100" y="1678900"/>
            <a:ext cx="4008276" cy="320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