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>
      <p:cViewPr varScale="1">
        <p:scale>
          <a:sx n="74" d="100"/>
          <a:sy n="74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2020-04-15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2020-04-15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2020-04-15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2020-04-15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2020-04-15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2020-04-15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2020-04-15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2020-04-15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2020-04-15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2020-04-15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2020-04-15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DDDC4-DD48-4308-A7E0-98165D63D553}" type="datetimeFigureOut">
              <a:rPr lang="lt-LT" smtClean="0"/>
              <a:pPr/>
              <a:t>2020-04-15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b="1" dirty="0" smtClean="0">
                <a:latin typeface="Arial Black" pitchFamily="34" charset="0"/>
              </a:rPr>
              <a:t>Mokyklos pažangos vertinimas</a:t>
            </a:r>
            <a:endParaRPr lang="lt-LT" dirty="0">
              <a:latin typeface="Arial Black" pitchFamily="34" charset="0"/>
            </a:endParaRP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2743200" y="5500702"/>
            <a:ext cx="6400800" cy="352412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lt-LT" b="1" i="1" dirty="0" smtClean="0">
                <a:solidFill>
                  <a:schemeClr val="tx1"/>
                </a:solidFill>
              </a:rPr>
              <a:t>Parengė projekto vertinimo grupė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8. </a:t>
            </a:r>
            <a:r>
              <a:rPr lang="lt-LT" sz="3600" dirty="0" smtClean="0"/>
              <a:t>Ar mokytojai pasakojo apie „Kūrybiškumo ugdymo ir asmenybės </a:t>
            </a:r>
            <a:r>
              <a:rPr lang="lt-LT" sz="3600" dirty="0" err="1" smtClean="0"/>
              <a:t>ūgties</a:t>
            </a:r>
            <a:r>
              <a:rPr lang="lt-LT" sz="3600" dirty="0" smtClean="0"/>
              <a:t>" projektą? Jei taip, ką sužinojote?</a:t>
            </a:r>
            <a:endParaRPr lang="lt-LT" sz="36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sz="2400" dirty="0" smtClean="0"/>
              <a:t>Tikrai taip pasakoja viska tikrai labai </a:t>
            </a:r>
            <a:r>
              <a:rPr lang="lt-LT" sz="2400" dirty="0" err="1" smtClean="0"/>
              <a:t>įd</a:t>
            </a:r>
            <a:r>
              <a:rPr lang="fi-FI" sz="2400" dirty="0" smtClean="0"/>
              <a:t>omu</a:t>
            </a:r>
            <a:r>
              <a:rPr lang="lt-LT" sz="2400" dirty="0" smtClean="0"/>
              <a:t>.</a:t>
            </a:r>
            <a:endParaRPr lang="fi-FI" sz="2400" dirty="0" smtClean="0"/>
          </a:p>
          <a:p>
            <a:r>
              <a:rPr lang="lt-LT" sz="2400" dirty="0" smtClean="0"/>
              <a:t>Pasakojo kaip mokiniai mokosi Ispanijoje ir atlikome jiems sukurtas interaktyvias užduotis.</a:t>
            </a:r>
            <a:endParaRPr lang="en-US" sz="2400" dirty="0" smtClean="0"/>
          </a:p>
          <a:p>
            <a:r>
              <a:rPr lang="lt-LT" sz="2400" dirty="0" smtClean="0"/>
              <a:t>Pasakojo apie projektą, kaip mokiniai mokosi Ispanijoje.</a:t>
            </a:r>
            <a:endParaRPr lang="en-US" sz="2400" dirty="0" smtClean="0"/>
          </a:p>
          <a:p>
            <a:r>
              <a:rPr lang="lt-LT" sz="2400" dirty="0" smtClean="0"/>
              <a:t>Taip pasako visą </a:t>
            </a:r>
            <a:r>
              <a:rPr lang="lt-LT" sz="2400" dirty="0" err="1" smtClean="0"/>
              <a:t>info</a:t>
            </a:r>
            <a:endParaRPr lang="en-US" sz="2400" dirty="0" smtClean="0"/>
          </a:p>
          <a:p>
            <a:r>
              <a:rPr lang="fi-FI" sz="2400" dirty="0" smtClean="0"/>
              <a:t>Kaip mokosi kitų šalių mokiniai</a:t>
            </a:r>
          </a:p>
          <a:p>
            <a:r>
              <a:rPr lang="lt-LT" sz="2400" dirty="0" smtClean="0"/>
              <a:t>Taip, sužinojome įvairiausių naujovių.</a:t>
            </a:r>
            <a:endParaRPr lang="en-US" sz="2400" dirty="0" smtClean="0"/>
          </a:p>
          <a:p>
            <a:r>
              <a:rPr lang="lt-LT" sz="2400" dirty="0" smtClean="0"/>
              <a:t>Pasakojo. Kad vedė pamokas Ispanijoje. Pasakojo, kaip sekėsi, ką mokiniai veikė per pamokas.</a:t>
            </a:r>
            <a:endParaRPr lang="en-US" sz="2400" dirty="0" smtClean="0"/>
          </a:p>
          <a:p>
            <a:r>
              <a:rPr lang="lt-LT" sz="2400" dirty="0" smtClean="0"/>
              <a:t>Pasakojo apie Ispanijos mokymosi sistemą ir jų mokyklas.</a:t>
            </a:r>
            <a:endParaRPr lang="en-US" sz="2400" dirty="0" smtClean="0"/>
          </a:p>
          <a:p>
            <a:r>
              <a:rPr lang="lt-LT" sz="2400" dirty="0" err="1" smtClean="0"/>
              <a:t>Taip,mokytojai</a:t>
            </a:r>
            <a:r>
              <a:rPr lang="lt-LT" sz="2400" dirty="0" smtClean="0"/>
              <a:t> kūrybiškai veda </a:t>
            </a:r>
            <a:r>
              <a:rPr lang="lt-LT" sz="2400" dirty="0" err="1" smtClean="0"/>
              <a:t>pamokas,naudoja</a:t>
            </a:r>
            <a:r>
              <a:rPr lang="lt-LT" sz="2400" dirty="0" smtClean="0"/>
              <a:t> IKT technologijas.</a:t>
            </a:r>
            <a:endParaRPr lang="en-US" sz="2400" dirty="0" smtClean="0"/>
          </a:p>
          <a:p>
            <a:r>
              <a:rPr lang="lt-LT" sz="2400" dirty="0" smtClean="0"/>
              <a:t>Pasakojo, jog toks yra, mokytojai tobulinasi</a:t>
            </a:r>
            <a:r>
              <a:rPr lang="en-US" sz="2400" dirty="0" smtClean="0"/>
              <a:t>.</a:t>
            </a:r>
          </a:p>
          <a:p>
            <a:r>
              <a:rPr lang="lt-LT" sz="2400" dirty="0" smtClean="0"/>
              <a:t>Taip pasakojo, kad reikia naudoti daugiau kūrybiškumo projektų.</a:t>
            </a:r>
          </a:p>
          <a:p>
            <a:r>
              <a:rPr lang="lt-LT" sz="2400" dirty="0" smtClean="0"/>
              <a:t>28 mokiniai teigė nieko nežinantys arba neprisimenantys ar jiems buvo pasakota.</a:t>
            </a:r>
            <a:endParaRPr lang="en-US" sz="2400" dirty="0" smtClean="0"/>
          </a:p>
          <a:p>
            <a:endParaRPr lang="lt-LT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9. </a:t>
            </a:r>
            <a:r>
              <a:rPr lang="lt-LT" sz="3600" dirty="0" smtClean="0"/>
              <a:t>Ar pritariate teiginiui, kad projektų vykdymas paskatina mokytojus taikyti naujus mokymo metodus?</a:t>
            </a:r>
            <a:endParaRPr lang="lt-LT" sz="36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500034" y="2571744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TAIP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NETURIU NUOMON</a:t>
                      </a:r>
                      <a:r>
                        <a:rPr lang="lt-LT" dirty="0" smtClean="0"/>
                        <a:t>ĖS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81,9</a:t>
                      </a:r>
                      <a:r>
                        <a:rPr lang="lt-L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(122)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5.4</a:t>
                      </a:r>
                      <a:r>
                        <a:rPr lang="lt-L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(8)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12.8</a:t>
                      </a:r>
                      <a:r>
                        <a:rPr lang="lt-L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(19)</a:t>
                      </a:r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10. Ar pritariate teiginiui, kad kūrybiški metodai ir IKT gerina mokinių mokymosi rezultatus?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28596" y="2285992"/>
          <a:ext cx="8229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TAIP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</a:t>
                      </a:r>
                      <a:r>
                        <a:rPr lang="lt-LT" dirty="0" smtClean="0"/>
                        <a:t>ŽINAU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75</a:t>
                      </a:r>
                      <a:r>
                        <a:rPr lang="en-US" dirty="0" smtClean="0"/>
                        <a:t>.</a:t>
                      </a:r>
                      <a:r>
                        <a:rPr lang="lt-LT" dirty="0" smtClean="0"/>
                        <a:t>7</a:t>
                      </a:r>
                      <a:r>
                        <a:rPr lang="lt-L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(112)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9.5</a:t>
                      </a:r>
                      <a:r>
                        <a:rPr lang="lt-L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(14)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14.9</a:t>
                      </a:r>
                      <a:r>
                        <a:rPr lang="lt-L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(22)</a:t>
                      </a:r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IŠVADOS: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85000" lnSpcReduction="10000"/>
          </a:bodyPr>
          <a:lstStyle/>
          <a:p>
            <a:r>
              <a:rPr lang="lt-LT" sz="2400" dirty="0" smtClean="0"/>
              <a:t>Mokytojų iniciatyvumas ir kūrybiškumas yra svarbus mokant tam tikro dalyko.</a:t>
            </a:r>
          </a:p>
          <a:p>
            <a:r>
              <a:rPr lang="lt-LT" sz="2400" dirty="0" smtClean="0"/>
              <a:t>Mokytojų dalyvavimas projektinėje veikloje turi įtakos pamokų organizavimui.</a:t>
            </a:r>
          </a:p>
          <a:p>
            <a:r>
              <a:rPr lang="lt-LT" sz="2400" dirty="0" smtClean="0"/>
              <a:t>Mūsų įstaigose kūrybiškumas yra pakankamai skatinamas. </a:t>
            </a:r>
          </a:p>
          <a:p>
            <a:r>
              <a:rPr lang="lt-LT" sz="2400" dirty="0" smtClean="0"/>
              <a:t>Mokytojai tik kartais naudoja IKT įrankius ir mobiliąsias aplikacijas pamokų metu.</a:t>
            </a:r>
          </a:p>
          <a:p>
            <a:r>
              <a:rPr lang="lt-LT" sz="2400" dirty="0" smtClean="0"/>
              <a:t>Dalyvavimas tarptautiniuose projektuose turi didelę įtaką mokymosi įstaigai ir jos bendruomenei.</a:t>
            </a:r>
          </a:p>
          <a:p>
            <a:r>
              <a:rPr lang="lt-LT" sz="2400" dirty="0" smtClean="0"/>
              <a:t>IKT įrankiai ir mobiliosios aplikacijos padeda mokytis.</a:t>
            </a:r>
          </a:p>
          <a:p>
            <a:r>
              <a:rPr lang="lt-LT" sz="2400" dirty="0" smtClean="0"/>
              <a:t>Didžioji dalis mokytojų aktyviai dalyvauja projektinėse veiklose.</a:t>
            </a:r>
          </a:p>
          <a:p>
            <a:r>
              <a:rPr lang="lt-LT" sz="2400" dirty="0" smtClean="0"/>
              <a:t>Didžioji dalis apklaustų mokinių žino apie „Kūrybiškumo ugdymo ir asmenybės </a:t>
            </a:r>
            <a:r>
              <a:rPr lang="lt-LT" sz="2400" dirty="0" err="1" smtClean="0"/>
              <a:t>ūgties</a:t>
            </a:r>
            <a:r>
              <a:rPr lang="lt-LT" sz="2400" dirty="0" smtClean="0"/>
              <a:t>" projektą.</a:t>
            </a:r>
          </a:p>
          <a:p>
            <a:r>
              <a:rPr lang="lt-LT" sz="2400" dirty="0" smtClean="0"/>
              <a:t>Projektų vykdymas paskatina mokytojus taikyti naujus mokymo metodus.</a:t>
            </a:r>
          </a:p>
          <a:p>
            <a:r>
              <a:rPr lang="lt-LT" sz="2400" dirty="0" smtClean="0"/>
              <a:t>Didžioji dalis respondentų teigia, jog kūrybiški metodai ir IKT gerina mokinių mokymosi rezultatus.</a:t>
            </a:r>
          </a:p>
          <a:p>
            <a:endParaRPr lang="lt-LT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REKOMENDACIJOS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Dažniau naudoti IKT įrankius ir mobiliąsias aplikacijas pamokų metu.</a:t>
            </a:r>
          </a:p>
          <a:p>
            <a:r>
              <a:rPr lang="lt-LT" dirty="0" smtClean="0"/>
              <a:t>Plačiau skleisti informaciją apie projektus savo mokymosi įstaigose.</a:t>
            </a:r>
          </a:p>
          <a:p>
            <a:r>
              <a:rPr lang="lt-LT" dirty="0" smtClean="0"/>
              <a:t>Aktyviau taikyti kūrybiškumą skatinančius mokymo(</a:t>
            </a:r>
            <a:r>
              <a:rPr lang="lt-LT" dirty="0" err="1" smtClean="0"/>
              <a:t>si</a:t>
            </a:r>
            <a:r>
              <a:rPr lang="lt-LT" dirty="0" smtClean="0"/>
              <a:t>) metodus savo veikloje.</a:t>
            </a:r>
          </a:p>
          <a:p>
            <a:r>
              <a:rPr lang="lt-LT" dirty="0" smtClean="0"/>
              <a:t>Skleidžiant gerąją patirtį skatinti mokytojus dalyvauti projektinėje veikloje.</a:t>
            </a:r>
            <a:endParaRPr lang="lt-L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7143776"/>
          </a:xfrm>
        </p:spPr>
        <p:txBody>
          <a:bodyPr>
            <a:normAutofit fontScale="90000"/>
          </a:bodyPr>
          <a:lstStyle/>
          <a:p>
            <a:pPr algn="l"/>
            <a:r>
              <a:rPr lang="lt-LT" dirty="0" smtClean="0"/>
              <a:t/>
            </a:r>
            <a:br>
              <a:rPr lang="lt-LT" dirty="0" smtClean="0"/>
            </a:br>
            <a:r>
              <a:rPr lang="en-US" sz="4000" dirty="0" err="1" smtClean="0"/>
              <a:t>Apklausa</a:t>
            </a:r>
            <a:r>
              <a:rPr lang="en-US" sz="4000" dirty="0" smtClean="0"/>
              <a:t> </a:t>
            </a:r>
            <a:r>
              <a:rPr lang="en-US" sz="4000" dirty="0" err="1" smtClean="0"/>
              <a:t>mokiniams</a:t>
            </a:r>
            <a:r>
              <a:rPr lang="en-US" sz="4000" dirty="0" smtClean="0"/>
              <a:t> </a:t>
            </a:r>
            <a:r>
              <a:rPr lang="en-US" sz="4000" dirty="0" err="1" smtClean="0"/>
              <a:t>buvo</a:t>
            </a:r>
            <a:r>
              <a:rPr lang="en-US" sz="4000" dirty="0" smtClean="0"/>
              <a:t> </a:t>
            </a:r>
            <a:r>
              <a:rPr lang="en-US" sz="4000" dirty="0" err="1" smtClean="0"/>
              <a:t>sudaryta</a:t>
            </a:r>
            <a:r>
              <a:rPr lang="en-US" sz="4000" dirty="0" smtClean="0"/>
              <a:t> s</a:t>
            </a:r>
            <a:r>
              <a:rPr lang="lt-LT" sz="4000" dirty="0" err="1" smtClean="0"/>
              <a:t>iekiant</a:t>
            </a:r>
            <a:r>
              <a:rPr lang="lt-LT" sz="4000" dirty="0" smtClean="0"/>
              <a:t> nustatyti, kokią pridėtinę vertę mokiniams suteikė pedagogų dalyvavimas ERASMUS+ KA1 veiksmo mobilumo vizituose.  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lt-LT" sz="4000" dirty="0" smtClean="0"/>
              <a:t>Įstaigos dalyvavusios apklausose:</a:t>
            </a:r>
            <a:br>
              <a:rPr lang="lt-LT" sz="4000" dirty="0" smtClean="0"/>
            </a:br>
            <a:r>
              <a:rPr lang="lt-LT" sz="4000" dirty="0" smtClean="0"/>
              <a:t>1. </a:t>
            </a:r>
            <a:r>
              <a:rPr lang="lt-LT" sz="4000" b="1" dirty="0" smtClean="0"/>
              <a:t>Kėdainių profesinio rengimo centras</a:t>
            </a:r>
            <a:r>
              <a:rPr lang="lt-LT" sz="4000" dirty="0" smtClean="0"/>
              <a:t/>
            </a:r>
            <a:br>
              <a:rPr lang="lt-LT" sz="4000" dirty="0" smtClean="0"/>
            </a:br>
            <a:r>
              <a:rPr lang="lt-LT" sz="4000" dirty="0" smtClean="0"/>
              <a:t>2. </a:t>
            </a:r>
            <a:r>
              <a:rPr lang="lt-LT" sz="4000" b="1" dirty="0" smtClean="0"/>
              <a:t>Kėdainių rajono Josvainių gimnazija</a:t>
            </a:r>
            <a:r>
              <a:rPr lang="lt-LT" sz="4000" dirty="0" smtClean="0"/>
              <a:t/>
            </a:r>
            <a:br>
              <a:rPr lang="lt-LT" sz="4000" dirty="0" smtClean="0"/>
            </a:br>
            <a:r>
              <a:rPr lang="lt-LT" sz="4000" dirty="0" smtClean="0"/>
              <a:t>3. </a:t>
            </a:r>
            <a:r>
              <a:rPr lang="lt-LT" sz="4000" b="1" dirty="0" smtClean="0"/>
              <a:t>Kėdainių r. Krakių Mikalojaus Katkaus gimnazija</a:t>
            </a:r>
            <a:br>
              <a:rPr lang="lt-LT" sz="4000" b="1" dirty="0" smtClean="0"/>
            </a:br>
            <a:r>
              <a:rPr lang="lt-LT" sz="4000" b="1" dirty="0" smtClean="0"/>
              <a:t>Viso: 149 respondentai</a:t>
            </a:r>
            <a:endParaRPr lang="lt-LT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1. Ar mokytojų iniciatyvumas ir kūrybiškumas yra svarbūs mokant tam tikro dalyko?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28596" y="314324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TAIP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NE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93</a:t>
                      </a:r>
                      <a:r>
                        <a:rPr lang="en-US" dirty="0" smtClean="0"/>
                        <a:t>.</a:t>
                      </a:r>
                      <a:r>
                        <a:rPr lang="lt-LT" dirty="0" smtClean="0"/>
                        <a:t>3 </a:t>
                      </a:r>
                      <a:r>
                        <a:rPr lang="lt-L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 (139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lt-LT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6.7</a:t>
                      </a:r>
                      <a:r>
                        <a:rPr lang="lt-L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(10)</a:t>
                      </a:r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2. Ar mokytojų dalyvavimas projektinėje veikloje turi įtakos pamokų organizavimui?</a:t>
            </a:r>
            <a:endParaRPr lang="lt-LT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</p:nvPr>
        </p:nvGraphicFramePr>
        <p:xfrm>
          <a:off x="428596" y="2714620"/>
          <a:ext cx="8229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TAIP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NETURIU</a:t>
                      </a:r>
                      <a:r>
                        <a:rPr lang="en-US" baseline="0" dirty="0" smtClean="0"/>
                        <a:t> NUOMON</a:t>
                      </a:r>
                      <a:r>
                        <a:rPr lang="lt-LT" baseline="0" dirty="0" smtClean="0"/>
                        <a:t>ĖS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69.1</a:t>
                      </a:r>
                      <a:r>
                        <a:rPr lang="lt-L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(103)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10.1</a:t>
                      </a:r>
                      <a:r>
                        <a:rPr lang="lt-L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(15)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20.8</a:t>
                      </a:r>
                      <a:r>
                        <a:rPr lang="lt-L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(31)</a:t>
                      </a:r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3. Ar pakankamai skatinamas kūrybiškumas jūsų įstaigoje?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571472" y="2643182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TAIP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77.2</a:t>
                      </a:r>
                      <a:r>
                        <a:rPr lang="lt-L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(115)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22.8</a:t>
                      </a:r>
                      <a:r>
                        <a:rPr lang="lt-L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(34)</a:t>
                      </a:r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4. Kaip dažnai jūsų mokytojai naudoja IKT įrankius ir mobiliąsias aplikacijas pamokų metu?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214282" y="3000372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</a:t>
                      </a:r>
                      <a:r>
                        <a:rPr lang="lt-LT" dirty="0" smtClean="0"/>
                        <a:t>ŽNAI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RETAI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KARTAIS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NIEKADA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36,5</a:t>
                      </a:r>
                      <a:r>
                        <a:rPr lang="lt-L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(54)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17.6</a:t>
                      </a:r>
                      <a:r>
                        <a:rPr lang="lt-L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(26)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42.6</a:t>
                      </a:r>
                      <a:r>
                        <a:rPr lang="lt-L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(63)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</a:t>
                      </a:r>
                      <a:r>
                        <a:rPr lang="lt-L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(5)</a:t>
                      </a:r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5. Dalyvavimas tarptautiniuose projektuose... 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500034" y="2500306"/>
          <a:ext cx="82296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Gerina mokytojų ir mokinių bendradarbiavimą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err="1" smtClean="0"/>
                        <a:t>Pris</a:t>
                      </a:r>
                      <a:r>
                        <a:rPr lang="en-US" dirty="0" err="1" smtClean="0"/>
                        <a:t>i</a:t>
                      </a:r>
                      <a:r>
                        <a:rPr lang="lt-LT" dirty="0" smtClean="0"/>
                        <a:t>deda prie mokyklos vardo viešinimo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Gerina mokymosi rezultatus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Neturi jokios įtakos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Kita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72.5</a:t>
                      </a:r>
                      <a:r>
                        <a:rPr lang="lt-L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(108)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53.7</a:t>
                      </a:r>
                      <a:r>
                        <a:rPr lang="lt-L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(80)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27.5</a:t>
                      </a:r>
                      <a:r>
                        <a:rPr lang="lt-L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(41)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5.4</a:t>
                      </a:r>
                      <a:r>
                        <a:rPr lang="lt-L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(8)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r>
                        <a:rPr lang="lt-L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(6)</a:t>
                      </a:r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6. Ar IKT įrankiai ir mobiliosios aplikacijos padeda mokytis?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28596" y="2214554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TAIP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r>
                        <a:rPr lang="lt-L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(127)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r>
                        <a:rPr lang="lt-L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(19)</a:t>
                      </a:r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7. Ar Jūsų mokyklos mokytojai aktyviai dalyvauja projektinėse veiklose?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571472" y="207167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TAIP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</a:t>
                      </a:r>
                      <a:r>
                        <a:rPr lang="lt-LT" dirty="0" smtClean="0"/>
                        <a:t>ŽINAU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79.2</a:t>
                      </a:r>
                      <a:r>
                        <a:rPr lang="lt-L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(118)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5.4</a:t>
                      </a:r>
                      <a:r>
                        <a:rPr lang="lt-L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(8)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15.4</a:t>
                      </a:r>
                      <a:r>
                        <a:rPr lang="lt-L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(23)</a:t>
                      </a:r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582</Words>
  <Application>Microsoft Office PowerPoint</Application>
  <PresentationFormat>Demonstracija ekrane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Calibri</vt:lpstr>
      <vt:lpstr>Office tema</vt:lpstr>
      <vt:lpstr>Mokyklos pažangos vertinimas</vt:lpstr>
      <vt:lpstr> Apklausa mokiniams buvo sudaryta siekiant nustatyti, kokią pridėtinę vertę mokiniams suteikė pedagogų dalyvavimas ERASMUS+ KA1 veiksmo mobilumo vizituose.   Įstaigos dalyvavusios apklausose: 1. Kėdainių profesinio rengimo centras 2. Kėdainių rajono Josvainių gimnazija 3. Kėdainių r. Krakių Mikalojaus Katkaus gimnazija Viso: 149 respondentai</vt:lpstr>
      <vt:lpstr>1. Ar mokytojų iniciatyvumas ir kūrybiškumas yra svarbūs mokant tam tikro dalyko?</vt:lpstr>
      <vt:lpstr>2. Ar mokytojų dalyvavimas projektinėje veikloje turi įtakos pamokų organizavimui?</vt:lpstr>
      <vt:lpstr>3. Ar pakankamai skatinamas kūrybiškumas jūsų įstaigoje?</vt:lpstr>
      <vt:lpstr>4. Kaip dažnai jūsų mokytojai naudoja IKT įrankius ir mobiliąsias aplikacijas pamokų metu?</vt:lpstr>
      <vt:lpstr>5. Dalyvavimas tarptautiniuose projektuose... </vt:lpstr>
      <vt:lpstr>6. Ar IKT įrankiai ir mobiliosios aplikacijos padeda mokytis?</vt:lpstr>
      <vt:lpstr>7. Ar Jūsų mokyklos mokytojai aktyviai dalyvauja projektinėse veiklose?</vt:lpstr>
      <vt:lpstr>8. Ar mokytojai pasakojo apie „Kūrybiškumo ugdymo ir asmenybės ūgties" projektą? Jei taip, ką sužinojote?</vt:lpstr>
      <vt:lpstr>9. Ar pritariate teiginiui, kad projektų vykdymas paskatina mokytojus taikyti naujus mokymo metodus?</vt:lpstr>
      <vt:lpstr>10. Ar pritariate teiginiui, kad kūrybiški metodai ir IKT gerina mokinių mokymosi rezultatus?</vt:lpstr>
      <vt:lpstr>IŠVADOS:</vt:lpstr>
      <vt:lpstr>REKOMENDACIJOS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Mokyklos pažangos vertinimas</dc:title>
  <dc:creator>Sandra</dc:creator>
  <cp:lastModifiedBy>Ingrida</cp:lastModifiedBy>
  <cp:revision>23</cp:revision>
  <dcterms:created xsi:type="dcterms:W3CDTF">2020-04-03T15:30:20Z</dcterms:created>
  <dcterms:modified xsi:type="dcterms:W3CDTF">2020-04-15T10:16:33Z</dcterms:modified>
</cp:coreProperties>
</file>