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89" r:id="rId4"/>
    <p:sldId id="290" r:id="rId5"/>
    <p:sldId id="324" r:id="rId6"/>
    <p:sldId id="299" r:id="rId7"/>
    <p:sldId id="325" r:id="rId8"/>
    <p:sldId id="326" r:id="rId9"/>
    <p:sldId id="301" r:id="rId10"/>
    <p:sldId id="327" r:id="rId11"/>
    <p:sldId id="328" r:id="rId12"/>
    <p:sldId id="330" r:id="rId13"/>
    <p:sldId id="331" r:id="rId14"/>
    <p:sldId id="259" r:id="rId15"/>
    <p:sldId id="335" r:id="rId16"/>
    <p:sldId id="337" r:id="rId17"/>
    <p:sldId id="336" r:id="rId18"/>
    <p:sldId id="333" r:id="rId19"/>
    <p:sldId id="334" r:id="rId20"/>
    <p:sldId id="292" r:id="rId21"/>
    <p:sldId id="311" r:id="rId22"/>
    <p:sldId id="332" r:id="rId23"/>
    <p:sldId id="296" r:id="rId2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2">
        <a:schemeClr val="bg1"/>
      </p:bgRef>
    </p:bg>
    <p:spTree>
      <p:nvGrpSpPr>
        <p:cNvPr id="1" name=""/>
        <p:cNvGrpSpPr/>
        <p:nvPr/>
      </p:nvGrpSpPr>
      <p:grpSpPr>
        <a:xfrm>
          <a:off x="0" y="0"/>
          <a:ext cx="0" cy="0"/>
          <a:chOff x="0" y="0"/>
          <a:chExt cx="0" cy="0"/>
        </a:xfrm>
      </p:grpSpPr>
      <p:sp>
        <p:nvSpPr>
          <p:cNvPr id="8" name="Stačiakampis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esioji jungtis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Antraštė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lt-LT" smtClean="0"/>
              <a:t>Spustelėkite, jei norite keisite ruoš. pav. stilių</a:t>
            </a:r>
            <a:endParaRPr kumimoji="0" lang="en-US"/>
          </a:p>
        </p:txBody>
      </p:sp>
      <p:sp>
        <p:nvSpPr>
          <p:cNvPr id="25" name="Paantraštė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Spustelėkite ruošinio paantraštės stiliui keisti</a:t>
            </a:r>
            <a:endParaRPr kumimoji="0" lang="en-US"/>
          </a:p>
        </p:txBody>
      </p:sp>
      <p:sp>
        <p:nvSpPr>
          <p:cNvPr id="31" name="Datos vietos rezervavimo ženklas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8DDDC4-DD48-4308-A7E0-98165D63D553}" type="datetimeFigureOut">
              <a:rPr lang="lt-LT" smtClean="0"/>
              <a:pPr/>
              <a:t>2020-04-15</a:t>
            </a:fld>
            <a:endParaRPr lang="lt-LT"/>
          </a:p>
        </p:txBody>
      </p:sp>
      <p:sp>
        <p:nvSpPr>
          <p:cNvPr id="18" name="Poraštės vietos rezervavimo ženklas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lt-LT"/>
          </a:p>
        </p:txBody>
      </p:sp>
      <p:sp>
        <p:nvSpPr>
          <p:cNvPr id="29" name="Skaidrės numerio vietos rezervavimo ženklas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B13EFE-0A69-4DDC-BC41-23C766984008}"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53200" y="274955"/>
            <a:ext cx="1524000" cy="5851525"/>
          </a:xfrm>
        </p:spPr>
        <p:txBody>
          <a:bodyPr vert="eaVert" anchor="t"/>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42"/>
            <a:ext cx="6019800" cy="5851525"/>
          </a:xfrm>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a:xfrm>
            <a:off x="4242816" y="6557946"/>
            <a:ext cx="2002464" cy="226902"/>
          </a:xfrm>
        </p:spPr>
        <p:txBody>
          <a:bodyPr/>
          <a:lstStyle>
            <a:extLst/>
          </a:lstStyle>
          <a:p>
            <a:fld id="{1C8DDDC4-DD48-4308-A7E0-98165D63D553}" type="datetimeFigureOut">
              <a:rPr lang="lt-LT" smtClean="0"/>
              <a:pPr/>
              <a:t>2020-04-15</a:t>
            </a:fld>
            <a:endParaRPr lang="lt-LT"/>
          </a:p>
        </p:txBody>
      </p:sp>
      <p:sp>
        <p:nvSpPr>
          <p:cNvPr id="5" name="Poraštės vietos rezervavimo ženklas 4"/>
          <p:cNvSpPr>
            <a:spLocks noGrp="1"/>
          </p:cNvSpPr>
          <p:nvPr>
            <p:ph type="ftr" sz="quarter" idx="11"/>
          </p:nvPr>
        </p:nvSpPr>
        <p:spPr>
          <a:xfrm>
            <a:off x="457200" y="6556248"/>
            <a:ext cx="3657600" cy="228600"/>
          </a:xfrm>
        </p:spPr>
        <p:txBody>
          <a:bodyPr/>
          <a:lstStyle>
            <a:extLst/>
          </a:lstStyle>
          <a:p>
            <a:endParaRPr lang="lt-LT"/>
          </a:p>
        </p:txBody>
      </p:sp>
      <p:sp>
        <p:nvSpPr>
          <p:cNvPr id="6" name="Skaidrės numerio vietos rezervavimo ženklas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B13EFE-0A69-4DDC-BC41-23C766984008}"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Turinio vietos rezervavimo ženklas 2"/>
          <p:cNvSpPr>
            <a:spLocks noGrp="1"/>
          </p:cNvSpPr>
          <p:nvPr>
            <p:ph idx="1"/>
          </p:nvPr>
        </p:nvSpPr>
        <p:spPr/>
        <p:txBody>
          <a:bodyPr/>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1">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C8DDDC4-DD48-4308-A7E0-98165D63D553}" type="datetimeFigureOut">
              <a:rPr lang="lt-LT" smtClean="0"/>
              <a:pPr/>
              <a:t>2020-04-15</a:t>
            </a:fld>
            <a:endParaRPr lang="lt-LT"/>
          </a:p>
        </p:txBody>
      </p:sp>
      <p:sp>
        <p:nvSpPr>
          <p:cNvPr id="5" name="Poraštės vietos rezervavimo ženklas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lt-LT"/>
          </a:p>
        </p:txBody>
      </p:sp>
      <p:sp>
        <p:nvSpPr>
          <p:cNvPr id="6" name="Skaidrės numerio vietos rezervavimo ženklas 5"/>
          <p:cNvSpPr>
            <a:spLocks noGrp="1"/>
          </p:cNvSpPr>
          <p:nvPr>
            <p:ph type="sldNum" sz="quarter" idx="12"/>
          </p:nvPr>
        </p:nvSpPr>
        <p:spPr>
          <a:xfrm>
            <a:off x="6733952" y="6555112"/>
            <a:ext cx="588336" cy="228600"/>
          </a:xfrm>
        </p:spPr>
        <p:txBody>
          <a:bodyPr/>
          <a:lstStyle>
            <a:extLst/>
          </a:lstStyle>
          <a:p>
            <a:fld id="{3EB13EFE-0A69-4DDC-BC41-23C766984008}"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42048" cy="1143000"/>
          </a:xfrm>
        </p:spPr>
        <p:txBody>
          <a:bodyPr/>
          <a:lstStyle>
            <a:extLst/>
          </a:lstStyle>
          <a:p>
            <a:r>
              <a:rPr kumimoji="0" lang="lt-LT" smtClean="0"/>
              <a:t>Spustelėkite, jei norite keisite ruoš. pav. stilių</a:t>
            </a:r>
            <a:endParaRPr kumimoji="0" lang="en-US"/>
          </a:p>
        </p:txBody>
      </p:sp>
      <p:sp>
        <p:nvSpPr>
          <p:cNvPr id="3" name="Turinio vietos rezervavimo ženklas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42048" cy="1143000"/>
          </a:xfrm>
        </p:spPr>
        <p:txBody>
          <a:bodyPr anchor="b"/>
          <a:lstStyle>
            <a:lvl1pPr>
              <a:defRPr/>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42048" cy="1143000"/>
          </a:xfrm>
        </p:spPr>
        <p:txBody>
          <a:bodyPr/>
          <a:lstStyle>
            <a:extLst/>
          </a:lstStyle>
          <a:p>
            <a:r>
              <a:rPr kumimoji="0" lang="lt-LT" smtClean="0"/>
              <a:t>Spustelėkite, jei norite keisite ruoš. pav. stilių</a:t>
            </a:r>
            <a:endParaRPr kumimoji="0" lang="en-US"/>
          </a:p>
        </p:txBody>
      </p:sp>
      <p:sp>
        <p:nvSpPr>
          <p:cNvPr id="3" name="Datos vietos rezervavimo ženklas 2"/>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solidFill>
                  <a:schemeClr val="tx2"/>
                </a:solidFill>
              </a:defRPr>
            </a:lvl1pPr>
            <a:extLst/>
          </a:lstStyle>
          <a:p>
            <a:fld id="{1C8DDDC4-DD48-4308-A7E0-98165D63D553}" type="datetimeFigureOut">
              <a:rPr lang="lt-LT" smtClean="0"/>
              <a:pPr/>
              <a:t>2020-04-15</a:t>
            </a:fld>
            <a:endParaRPr lang="lt-LT"/>
          </a:p>
        </p:txBody>
      </p:sp>
      <p:sp>
        <p:nvSpPr>
          <p:cNvPr id="3" name="Poraštės vietos rezervavimo ženklas 2"/>
          <p:cNvSpPr>
            <a:spLocks noGrp="1"/>
          </p:cNvSpPr>
          <p:nvPr>
            <p:ph type="ftr" sz="quarter" idx="11"/>
          </p:nvPr>
        </p:nvSpPr>
        <p:spPr/>
        <p:txBody>
          <a:bodyPr/>
          <a:lstStyle>
            <a:lvl1pPr>
              <a:defRPr>
                <a:solidFill>
                  <a:schemeClr val="tx2"/>
                </a:solidFill>
              </a:defRPr>
            </a:lvl1pPr>
            <a:extLst/>
          </a:lstStyle>
          <a:p>
            <a:endParaRPr lang="lt-LT"/>
          </a:p>
        </p:txBody>
      </p:sp>
      <p:sp>
        <p:nvSpPr>
          <p:cNvPr id="4" name="Skaidrės numerio vietos rezervavimo ženklas 3"/>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3EB13EFE-0A69-4DDC-BC41-23C766984008}"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bg>
      <p:bgRef idx="1002">
        <a:schemeClr val="bg2"/>
      </p:bgRef>
    </p:bg>
    <p:spTree>
      <p:nvGrpSpPr>
        <p:cNvPr id="1" name=""/>
        <p:cNvGrpSpPr/>
        <p:nvPr/>
      </p:nvGrpSpPr>
      <p:grpSpPr>
        <a:xfrm>
          <a:off x="0" y="0"/>
          <a:ext cx="0" cy="0"/>
          <a:chOff x="0" y="0"/>
          <a:chExt cx="0" cy="0"/>
        </a:xfrm>
      </p:grpSpPr>
      <p:sp>
        <p:nvSpPr>
          <p:cNvPr id="8" name="Stačiakampis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Stačiakampis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Antraštė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lt-LT" smtClean="0"/>
              <a:t>Spustelėkite, jei norite keisite ruoš. pav. stilių</a:t>
            </a:r>
            <a:endParaRPr kumimoji="0" lang="en-US" dirty="0"/>
          </a:p>
        </p:txBody>
      </p:sp>
      <p:sp>
        <p:nvSpPr>
          <p:cNvPr id="4" name="Teksto vietos rezervavimo ženklas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lt-LT" smtClean="0"/>
              <a:t>Spustelėkite ruošinio teksto stiliams keisti</a:t>
            </a:r>
          </a:p>
        </p:txBody>
      </p:sp>
      <p:sp>
        <p:nvSpPr>
          <p:cNvPr id="5" name="Datos vietos rezervavimo ženklas 4"/>
          <p:cNvSpPr>
            <a:spLocks noGrp="1"/>
          </p:cNvSpPr>
          <p:nvPr>
            <p:ph type="dt" sz="half" idx="10"/>
          </p:nvPr>
        </p:nvSpPr>
        <p:spPr/>
        <p:txBody>
          <a:bodyPr/>
          <a:lstStyle>
            <a:extLst/>
          </a:lstStyle>
          <a:p>
            <a:fld id="{1C8DDDC4-DD48-4308-A7E0-98165D63D553}" type="datetimeFigureOut">
              <a:rPr lang="lt-LT" smtClean="0"/>
              <a:pPr/>
              <a:t>2020-04-15</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3EB13EFE-0A69-4DDC-BC41-23C766984008}" type="slidenum">
              <a:rPr lang="lt-LT" smtClean="0"/>
              <a:pPr/>
              <a:t>‹#›</a:t>
            </a:fld>
            <a:endParaRPr lang="lt-LT"/>
          </a:p>
        </p:txBody>
      </p:sp>
      <p:sp>
        <p:nvSpPr>
          <p:cNvPr id="10" name="Paveikslėlio vietos rezervavimo ženklas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lt-LT" smtClean="0"/>
              <a:t>Spustelėkite piktogramą, jei norite įtraukti paveikslėlį</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tačiakampis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Pavadinimo vietos rezervavimo ženkla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lt-LT" smtClean="0"/>
              <a:t>Spustelėkite, jei norite keisite ruoš. pav. stilių</a:t>
            </a:r>
            <a:endParaRPr kumimoji="0" lang="en-US"/>
          </a:p>
        </p:txBody>
      </p:sp>
      <p:sp>
        <p:nvSpPr>
          <p:cNvPr id="31" name="Teksto vietos rezervavimo ženklas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27" name="Datos vietos rezervavimo ženklas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C8DDDC4-DD48-4308-A7E0-98165D63D553}" type="datetimeFigureOut">
              <a:rPr lang="lt-LT" smtClean="0"/>
              <a:pPr/>
              <a:t>2020-04-15</a:t>
            </a:fld>
            <a:endParaRPr lang="lt-LT"/>
          </a:p>
        </p:txBody>
      </p:sp>
      <p:sp>
        <p:nvSpPr>
          <p:cNvPr id="4" name="Poraštės vietos rezervavimo ženklas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lt-LT"/>
          </a:p>
        </p:txBody>
      </p:sp>
      <p:sp>
        <p:nvSpPr>
          <p:cNvPr id="16" name="Skaidrės numerio vietos rezervavimo ženklas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B13EFE-0A69-4DDC-BC41-23C76698400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714612" y="533400"/>
            <a:ext cx="5757656" cy="3109914"/>
          </a:xfrm>
        </p:spPr>
        <p:txBody>
          <a:bodyPr/>
          <a:lstStyle/>
          <a:p>
            <a:r>
              <a:rPr lang="lt-LT" sz="3200" b="0" dirty="0" smtClean="0"/>
              <a:t>mokymo metodai </a:t>
            </a:r>
            <a:r>
              <a:rPr lang="hu-HU" sz="3200" b="0" dirty="0" smtClean="0"/>
              <a:t>Vengrijos Orosházi Református Két Tanítási Nyelvű Általános </a:t>
            </a:r>
            <a:r>
              <a:rPr lang="lt-LT" sz="3200" b="0" dirty="0" smtClean="0"/>
              <a:t> mokykloje</a:t>
            </a:r>
            <a:endParaRPr lang="lt-LT" sz="3200" dirty="0"/>
          </a:p>
        </p:txBody>
      </p:sp>
      <p:sp>
        <p:nvSpPr>
          <p:cNvPr id="3" name="Paantraštė 2"/>
          <p:cNvSpPr>
            <a:spLocks noGrp="1"/>
          </p:cNvSpPr>
          <p:nvPr>
            <p:ph type="subTitle" idx="1"/>
          </p:nvPr>
        </p:nvSpPr>
        <p:spPr>
          <a:xfrm>
            <a:off x="3354442" y="4143380"/>
            <a:ext cx="5503838" cy="2071702"/>
          </a:xfrm>
        </p:spPr>
        <p:txBody>
          <a:bodyPr>
            <a:normAutofit/>
          </a:bodyPr>
          <a:lstStyle/>
          <a:p>
            <a:r>
              <a:rPr lang="lt-LT" sz="2800" dirty="0" err="1" smtClean="0"/>
              <a:t>Erasmus</a:t>
            </a:r>
            <a:r>
              <a:rPr lang="lt-LT" sz="2800" dirty="0" smtClean="0"/>
              <a:t>+ K1 mobilumo projektas "Kūrybiškumo ugdymas ir asmenybės </a:t>
            </a:r>
            <a:r>
              <a:rPr lang="lt-LT" sz="2800" dirty="0" err="1" smtClean="0"/>
              <a:t>ūgtis</a:t>
            </a:r>
            <a:r>
              <a:rPr lang="lt-LT" sz="2800" dirty="0" smtClean="0"/>
              <a:t>"</a:t>
            </a:r>
            <a:endParaRPr lang="lt-LT"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965820"/>
          </a:xfrm>
        </p:spPr>
        <p:txBody>
          <a:bodyPr>
            <a:normAutofit fontScale="90000"/>
          </a:bodyPr>
          <a:lstStyle/>
          <a:p>
            <a:r>
              <a:rPr lang="lt-LT" dirty="0" smtClean="0"/>
              <a:t>Nupiešti išmoktas reikšmes. Gamtos pažinimo pamoka.</a:t>
            </a:r>
            <a:endParaRPr lang="lt-LT" dirty="0"/>
          </a:p>
        </p:txBody>
      </p:sp>
      <p:sp>
        <p:nvSpPr>
          <p:cNvPr id="3" name="Turinio vietos rezervavimo ženklas 2"/>
          <p:cNvSpPr>
            <a:spLocks noGrp="1"/>
          </p:cNvSpPr>
          <p:nvPr>
            <p:ph idx="1"/>
          </p:nvPr>
        </p:nvSpPr>
        <p:spPr>
          <a:xfrm>
            <a:off x="457200" y="1428736"/>
            <a:ext cx="7239000" cy="5027000"/>
          </a:xfrm>
        </p:spPr>
        <p:txBody>
          <a:bodyPr/>
          <a:lstStyle/>
          <a:p>
            <a:pPr>
              <a:buNone/>
            </a:pPr>
            <a:r>
              <a:rPr lang="lt-LT" dirty="0" smtClean="0"/>
              <a:t>   Pirmoji pamokos dalis – mokymas, antrojoje vaikai dirba grupėse. Išmoktas reikšmes (pvz. kalnas, kalva, ola, uola, kalnai ir </a:t>
            </a:r>
            <a:r>
              <a:rPr lang="lt-LT" dirty="0" err="1" smtClean="0"/>
              <a:t>t.t</a:t>
            </a:r>
            <a:r>
              <a:rPr lang="lt-LT" dirty="0" smtClean="0"/>
              <a:t>) reikia nupiešti ir sukurti                                             pasakojimą, kurioje                             pasaulio šalyje yra                                 tokia vieta, kas ten                                        gyvena ir kaip ten                                        patekti.</a:t>
            </a:r>
            <a:endParaRPr lang="lt-LT" dirty="0"/>
          </a:p>
        </p:txBody>
      </p:sp>
      <p:pic>
        <p:nvPicPr>
          <p:cNvPr id="4" name="Picture 2" descr="C:\Users\Ausrele\Desktop\skaidrem\77163049_2514459875544396_167755173404344320_n.jpg"/>
          <p:cNvPicPr>
            <a:picLocks noChangeAspect="1" noChangeArrowheads="1"/>
          </p:cNvPicPr>
          <p:nvPr/>
        </p:nvPicPr>
        <p:blipFill>
          <a:blip r:embed="rId2" cstate="print"/>
          <a:stretch>
            <a:fillRect/>
          </a:stretch>
        </p:blipFill>
        <p:spPr bwMode="auto">
          <a:xfrm>
            <a:off x="4071934" y="2714620"/>
            <a:ext cx="2786082" cy="3714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Muzikos pamoka.</a:t>
            </a:r>
            <a:br>
              <a:rPr lang="lt-LT" dirty="0" smtClean="0"/>
            </a:br>
            <a:r>
              <a:rPr lang="lt-LT" dirty="0" smtClean="0"/>
              <a:t>Visi po instrumentą</a:t>
            </a:r>
            <a:endParaRPr lang="lt-LT" dirty="0"/>
          </a:p>
        </p:txBody>
      </p:sp>
      <p:pic>
        <p:nvPicPr>
          <p:cNvPr id="10242" name="Picture 2" descr="C:\Users\Ausrele\Desktop\skaidrem\77364621_418473162375751_4075605380409851904_n.jpg"/>
          <p:cNvPicPr>
            <a:picLocks noGrp="1" noChangeAspect="1" noChangeArrowheads="1"/>
          </p:cNvPicPr>
          <p:nvPr>
            <p:ph idx="1"/>
          </p:nvPr>
        </p:nvPicPr>
        <p:blipFill>
          <a:blip r:embed="rId2"/>
          <a:srcRect/>
          <a:stretch>
            <a:fillRect/>
          </a:stretch>
        </p:blipFill>
        <p:spPr bwMode="auto">
          <a:xfrm>
            <a:off x="845608" y="1609725"/>
            <a:ext cx="6462184" cy="48466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dirty="0" smtClean="0"/>
              <a:t>Muzikos pamoka. Tinka  mankštai ir kitoje pamokoje. Žiūrėk ir stebėk.</a:t>
            </a:r>
            <a:endParaRPr lang="lt-LT" sz="2800" dirty="0"/>
          </a:p>
        </p:txBody>
      </p:sp>
      <p:sp>
        <p:nvSpPr>
          <p:cNvPr id="3" name="Turinio vietos rezervavimo ženklas 2"/>
          <p:cNvSpPr>
            <a:spLocks noGrp="1"/>
          </p:cNvSpPr>
          <p:nvPr>
            <p:ph idx="1"/>
          </p:nvPr>
        </p:nvSpPr>
        <p:spPr/>
        <p:txBody>
          <a:bodyPr/>
          <a:lstStyle/>
          <a:p>
            <a:pPr>
              <a:buNone/>
            </a:pPr>
            <a:r>
              <a:rPr lang="lt-LT" dirty="0" smtClean="0"/>
              <a:t>   Lentoje pakabinami sutartiniai ženklai, jų reikšmės. Pagal parinktą kūrinį, mokytoja rodo ženklus, o mokiniai atlieka nurodytus veiksmus. Pvz. Kojos- trypti, delnai- ploti, rodyklės aukštyn –                                     keliame rankas,                                              žemyn – nuleidžiam,                                    bangelės - sukame                                      rankas suktuku.                                              Puikiai tinka                                                                 Mocarto „Turkų maršas”. </a:t>
            </a:r>
            <a:endParaRPr lang="lt-LT" dirty="0"/>
          </a:p>
        </p:txBody>
      </p:sp>
      <p:pic>
        <p:nvPicPr>
          <p:cNvPr id="5" name="Picture 2" descr="C:\Users\Ausrele\Desktop\20191125_111527.jpg"/>
          <p:cNvPicPr>
            <a:picLocks noChangeAspect="1" noChangeArrowheads="1"/>
          </p:cNvPicPr>
          <p:nvPr/>
        </p:nvPicPr>
        <p:blipFill>
          <a:blip r:embed="rId2" cstate="print"/>
          <a:stretch>
            <a:fillRect/>
          </a:stretch>
        </p:blipFill>
        <p:spPr bwMode="auto">
          <a:xfrm>
            <a:off x="4643438" y="3286124"/>
            <a:ext cx="2428892" cy="32375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822944"/>
          </a:xfrm>
        </p:spPr>
        <p:txBody>
          <a:bodyPr>
            <a:noAutofit/>
          </a:bodyPr>
          <a:lstStyle/>
          <a:p>
            <a:r>
              <a:rPr lang="lt-LT" sz="3200" dirty="0" smtClean="0"/>
              <a:t>Anglų kalba.                        Situacijų vaidinimai.</a:t>
            </a:r>
            <a:endParaRPr lang="lt-LT" sz="3200" dirty="0"/>
          </a:p>
        </p:txBody>
      </p:sp>
      <p:sp>
        <p:nvSpPr>
          <p:cNvPr id="3" name="Turinio vietos rezervavimo ženklas 2"/>
          <p:cNvSpPr>
            <a:spLocks noGrp="1"/>
          </p:cNvSpPr>
          <p:nvPr>
            <p:ph idx="1"/>
          </p:nvPr>
        </p:nvSpPr>
        <p:spPr>
          <a:xfrm>
            <a:off x="457200" y="1428736"/>
            <a:ext cx="7239000" cy="5027000"/>
          </a:xfrm>
        </p:spPr>
        <p:txBody>
          <a:bodyPr/>
          <a:lstStyle/>
          <a:p>
            <a:pPr>
              <a:buNone/>
            </a:pPr>
            <a:r>
              <a:rPr lang="lt-LT" dirty="0" smtClean="0"/>
              <a:t>  Mokiniai vaidina situaciją „Pas gydytoją”. Vienas gydytojas, o kiti – ligoniai. Ligoniai skundžiasi ir vardija, kas skauda.</a:t>
            </a:r>
          </a:p>
          <a:p>
            <a:pPr>
              <a:buNone/>
            </a:pPr>
            <a:r>
              <a:rPr lang="lt-LT" dirty="0" smtClean="0"/>
              <a:t>   Situacijų vaidinimai taikomi mokytis ir kitiems žodžiams,                                               su kitų profesijų                                                žmonėmis.</a:t>
            </a:r>
          </a:p>
          <a:p>
            <a:pPr>
              <a:buNone/>
            </a:pPr>
            <a:endParaRPr lang="lt-LT" dirty="0"/>
          </a:p>
        </p:txBody>
      </p:sp>
      <p:pic>
        <p:nvPicPr>
          <p:cNvPr id="4" name="Picture 2" descr="C:\Users\Ausrele\Desktop\skaidrem\78267735_2436418693247669_485161666124709888_n.jpg"/>
          <p:cNvPicPr>
            <a:picLocks noChangeAspect="1" noChangeArrowheads="1"/>
          </p:cNvPicPr>
          <p:nvPr/>
        </p:nvPicPr>
        <p:blipFill>
          <a:blip r:embed="rId2"/>
          <a:srcRect/>
          <a:stretch>
            <a:fillRect/>
          </a:stretch>
        </p:blipFill>
        <p:spPr bwMode="auto">
          <a:xfrm>
            <a:off x="3643306" y="3286124"/>
            <a:ext cx="4000528" cy="30003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894382"/>
          </a:xfrm>
        </p:spPr>
        <p:txBody>
          <a:bodyPr>
            <a:normAutofit fontScale="90000"/>
          </a:bodyPr>
          <a:lstStyle/>
          <a:p>
            <a:r>
              <a:rPr lang="lt-LT" dirty="0" smtClean="0"/>
              <a:t>Anglų kalba. konkursas.                       Nebūk paskutinis. Kamuolys.</a:t>
            </a:r>
            <a:endParaRPr lang="lt-LT" dirty="0"/>
          </a:p>
        </p:txBody>
      </p:sp>
      <p:sp>
        <p:nvSpPr>
          <p:cNvPr id="4" name="Turinio vietos rezervavimo ženklas 3"/>
          <p:cNvSpPr>
            <a:spLocks noGrp="1"/>
          </p:cNvSpPr>
          <p:nvPr>
            <p:ph idx="1"/>
          </p:nvPr>
        </p:nvSpPr>
        <p:spPr>
          <a:xfrm>
            <a:off x="457200" y="1428736"/>
            <a:ext cx="7239000" cy="5027000"/>
          </a:xfrm>
        </p:spPr>
        <p:txBody>
          <a:bodyPr/>
          <a:lstStyle/>
          <a:p>
            <a:pPr>
              <a:buNone/>
            </a:pPr>
            <a:r>
              <a:rPr lang="lt-LT" sz="2400" b="1" dirty="0" smtClean="0"/>
              <a:t>   </a:t>
            </a:r>
            <a:r>
              <a:rPr lang="lt-LT" sz="2400" b="1" dirty="0" err="1" smtClean="0"/>
              <a:t>Konkursas.</a:t>
            </a:r>
            <a:r>
              <a:rPr lang="lt-LT" sz="2400" dirty="0" err="1" smtClean="0"/>
              <a:t>Vaikai</a:t>
            </a:r>
            <a:r>
              <a:rPr lang="lt-LT" sz="2400" dirty="0" smtClean="0"/>
              <a:t> gali sustot ratu apie mokytoją. Mokytoja sako lietuvišką žodį, o vaikai turi jį pasakyti angliškai. Kuris pasako paskutinis, tas iškrenta iš konkurso ir                                       sėdasi į suolą. Ir taip, kol                                          išaiškės nugalėtojas.                                </a:t>
            </a:r>
          </a:p>
          <a:p>
            <a:pPr>
              <a:buNone/>
            </a:pPr>
            <a:r>
              <a:rPr lang="lt-LT" sz="2400" dirty="0" smtClean="0"/>
              <a:t>   </a:t>
            </a:r>
          </a:p>
          <a:p>
            <a:pPr>
              <a:buNone/>
            </a:pPr>
            <a:r>
              <a:rPr lang="lt-LT" sz="2400" dirty="0" smtClean="0"/>
              <a:t>   Išmoktų žodžių tikrinimui                                tinka žaidimas su kamuoliu.                                     Kas nežino žodžio, tas                                 sėdasi į suolą. </a:t>
            </a:r>
          </a:p>
          <a:p>
            <a:pPr>
              <a:buNone/>
            </a:pPr>
            <a:r>
              <a:rPr lang="lt-LT" sz="2400" dirty="0" smtClean="0"/>
              <a:t>   </a:t>
            </a:r>
          </a:p>
          <a:p>
            <a:endParaRPr lang="lt-LT" dirty="0"/>
          </a:p>
        </p:txBody>
      </p:sp>
      <p:pic>
        <p:nvPicPr>
          <p:cNvPr id="5" name="Picture 2" descr="C:\Users\Ausrele\Desktop\skaidrem\20191128_085928.jpg"/>
          <p:cNvPicPr>
            <a:picLocks noChangeAspect="1" noChangeArrowheads="1"/>
          </p:cNvPicPr>
          <p:nvPr/>
        </p:nvPicPr>
        <p:blipFill>
          <a:blip r:embed="rId2" cstate="print"/>
          <a:stretch>
            <a:fillRect/>
          </a:stretch>
        </p:blipFill>
        <p:spPr bwMode="auto">
          <a:xfrm>
            <a:off x="4786314" y="2675098"/>
            <a:ext cx="2786082" cy="37136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822944"/>
          </a:xfrm>
        </p:spPr>
        <p:txBody>
          <a:bodyPr/>
          <a:lstStyle/>
          <a:p>
            <a:r>
              <a:rPr lang="lt-LT" dirty="0" smtClean="0"/>
              <a:t>Anglų kalba. </a:t>
            </a:r>
            <a:r>
              <a:rPr lang="lt-LT" dirty="0" err="1" smtClean="0"/>
              <a:t>Bingo</a:t>
            </a:r>
            <a:r>
              <a:rPr lang="lt-LT" dirty="0" smtClean="0"/>
              <a:t>!</a:t>
            </a:r>
            <a:endParaRPr lang="lt-LT" dirty="0"/>
          </a:p>
        </p:txBody>
      </p:sp>
      <p:sp>
        <p:nvSpPr>
          <p:cNvPr id="3" name="Turinio vietos rezervavimo ženklas 2"/>
          <p:cNvSpPr>
            <a:spLocks noGrp="1"/>
          </p:cNvSpPr>
          <p:nvPr>
            <p:ph idx="1"/>
          </p:nvPr>
        </p:nvSpPr>
        <p:spPr/>
        <p:txBody>
          <a:bodyPr>
            <a:normAutofit lnSpcReduction="10000"/>
          </a:bodyPr>
          <a:lstStyle/>
          <a:p>
            <a:pPr>
              <a:buNone/>
            </a:pPr>
            <a:r>
              <a:rPr lang="lt-LT" dirty="0" smtClean="0"/>
              <a:t>   1.Tummy, </a:t>
            </a:r>
            <a:r>
              <a:rPr lang="lt-LT" dirty="0" err="1" smtClean="0"/>
              <a:t>hand</a:t>
            </a:r>
            <a:r>
              <a:rPr lang="lt-LT" dirty="0" smtClean="0"/>
              <a:t>, </a:t>
            </a:r>
            <a:r>
              <a:rPr lang="lt-LT" dirty="0" err="1" smtClean="0"/>
              <a:t>leg</a:t>
            </a:r>
            <a:r>
              <a:rPr lang="lt-LT" dirty="0" smtClean="0"/>
              <a:t>, </a:t>
            </a:r>
            <a:r>
              <a:rPr lang="lt-LT" dirty="0" err="1" smtClean="0"/>
              <a:t>arm</a:t>
            </a:r>
            <a:r>
              <a:rPr lang="lt-LT" dirty="0" smtClean="0"/>
              <a:t>, </a:t>
            </a:r>
            <a:r>
              <a:rPr lang="lt-LT" dirty="0" err="1" smtClean="0"/>
              <a:t>head</a:t>
            </a:r>
            <a:r>
              <a:rPr lang="lt-LT" dirty="0" smtClean="0"/>
              <a:t>, </a:t>
            </a:r>
            <a:r>
              <a:rPr lang="lt-LT" dirty="0" err="1" smtClean="0"/>
              <a:t>foot</a:t>
            </a:r>
            <a:r>
              <a:rPr lang="lt-LT" dirty="0" smtClean="0"/>
              <a:t>, </a:t>
            </a:r>
            <a:r>
              <a:rPr lang="lt-LT" dirty="0" err="1" smtClean="0"/>
              <a:t>tongue</a:t>
            </a:r>
            <a:r>
              <a:rPr lang="lt-LT" dirty="0" smtClean="0"/>
              <a:t>, </a:t>
            </a:r>
            <a:r>
              <a:rPr lang="lt-LT" dirty="0" err="1" smtClean="0"/>
              <a:t>eyes</a:t>
            </a:r>
            <a:r>
              <a:rPr lang="lt-LT" dirty="0" smtClean="0"/>
              <a:t>.  Žodžiai užrašyti lentoje. Vaikams pasiūloma išsirinkti keturis labiausiai patinkančius. Vaikai užsirašo. Tada mokytoja sako atsitiktinius žodžius, o vaikai savo lape išgirstą žodį užbraukia. Kuris pirmas išbrauko  visus žodžius, šaukia </a:t>
            </a:r>
            <a:r>
              <a:rPr lang="lt-LT" dirty="0" err="1" smtClean="0"/>
              <a:t>Bingo</a:t>
            </a:r>
            <a:r>
              <a:rPr lang="lt-LT" dirty="0" smtClean="0"/>
              <a:t> ir gauna prizą. </a:t>
            </a:r>
          </a:p>
          <a:p>
            <a:pPr>
              <a:buNone/>
            </a:pPr>
            <a:r>
              <a:rPr lang="lt-LT" dirty="0" smtClean="0"/>
              <a:t>   2. Lentoje ne eilės tvarka surašyti mokomų žodžių skiemenys. Mokiniai turi suvedžioti  išmaišytus skiemenimis ir parašyti žodį. Jei žodžiai trumpi, rašoma pirmoji raidė ir išmėtytos raidės. </a:t>
            </a:r>
          </a:p>
          <a:p>
            <a:pPr>
              <a:buNone/>
            </a:pPr>
            <a:endParaRPr lang="lt-L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Mankšta  Anglų kalbos pamokoje.</a:t>
            </a:r>
            <a:endParaRPr lang="lt-LT" dirty="0"/>
          </a:p>
        </p:txBody>
      </p:sp>
      <p:sp>
        <p:nvSpPr>
          <p:cNvPr id="3" name="Turinio vietos rezervavimo ženklas 2"/>
          <p:cNvSpPr>
            <a:spLocks noGrp="1"/>
          </p:cNvSpPr>
          <p:nvPr>
            <p:ph idx="1"/>
          </p:nvPr>
        </p:nvSpPr>
        <p:spPr/>
        <p:txBody>
          <a:bodyPr>
            <a:normAutofit fontScale="92500" lnSpcReduction="10000"/>
          </a:bodyPr>
          <a:lstStyle/>
          <a:p>
            <a:pPr>
              <a:buNone/>
            </a:pPr>
            <a:r>
              <a:rPr lang="lt-LT" b="1" dirty="0" smtClean="0"/>
              <a:t>   </a:t>
            </a:r>
            <a:r>
              <a:rPr lang="lt-LT" dirty="0" smtClean="0"/>
              <a:t>Mokomus žodžius užrašyti lapuose ir juos prisegti skirtingose klasės vietose. Liepti vaikams rodyti su dešine ranka, kur yra išgirstas žodis. Mokytoja sako žodžius, o vaikai pirštu parodo į žodį. Paskui ranką pakeisti. </a:t>
            </a:r>
          </a:p>
          <a:p>
            <a:pPr>
              <a:buNone/>
            </a:pPr>
            <a:r>
              <a:rPr lang="lt-LT" dirty="0" smtClean="0"/>
              <a:t>   </a:t>
            </a:r>
            <a:r>
              <a:rPr lang="lt-LT" b="1" dirty="0" smtClean="0"/>
              <a:t>Žaidimą galima tęsti</a:t>
            </a:r>
            <a:r>
              <a:rPr lang="lt-LT" dirty="0" smtClean="0"/>
              <a:t>. Mokinys stovi prie lentos užsidengęs akis ir angliškai suskaičiuoja iki 10. Tuo metu kiti vaikai turi pasirinkti ant sienos pakabintą žodį ir atsistoti prie jo. Suskaičiavęs iki dešimt mokinys pasako garsiai žodį, esantį lapuose. Tie vaikai, kurie buvo pasirinkę išgirstą žodį, turi sėst į suolus. Skaičiavęs išrenka kitą vaiką iš stovinčių. Ir taip žaidžiame kol visi susėda. </a:t>
            </a:r>
            <a:endParaRPr lang="lt-L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Matematika. </a:t>
            </a:r>
            <a:br>
              <a:rPr lang="lt-LT" dirty="0" smtClean="0"/>
            </a:br>
            <a:r>
              <a:rPr lang="lt-LT" dirty="0" smtClean="0"/>
              <a:t>Susirask porą.</a:t>
            </a:r>
            <a:endParaRPr lang="lt-LT" dirty="0"/>
          </a:p>
        </p:txBody>
      </p:sp>
      <p:sp>
        <p:nvSpPr>
          <p:cNvPr id="3" name="Turinio vietos rezervavimo ženklas 2"/>
          <p:cNvSpPr>
            <a:spLocks noGrp="1"/>
          </p:cNvSpPr>
          <p:nvPr>
            <p:ph idx="1"/>
          </p:nvPr>
        </p:nvSpPr>
        <p:spPr/>
        <p:txBody>
          <a:bodyPr/>
          <a:lstStyle/>
          <a:p>
            <a:pPr>
              <a:buNone/>
            </a:pPr>
            <a:r>
              <a:rPr lang="lt-LT" b="1" dirty="0" smtClean="0"/>
              <a:t>   </a:t>
            </a:r>
            <a:r>
              <a:rPr lang="lt-LT" dirty="0" smtClean="0"/>
              <a:t>Ant kortelių surašyti skaičiai, kurių suma turi būti viena. Pvz.: Bendra suma turi būti 300, taigi kortelėse rašome 113, pora – 187. Kita pora bus 138 ir 162 </a:t>
            </a:r>
            <a:r>
              <a:rPr lang="lt-LT" dirty="0" err="1" smtClean="0"/>
              <a:t>ir</a:t>
            </a:r>
            <a:r>
              <a:rPr lang="lt-LT" dirty="0" smtClean="0"/>
              <a:t> t.t. </a:t>
            </a:r>
          </a:p>
          <a:p>
            <a:pPr>
              <a:buNone/>
            </a:pPr>
            <a:r>
              <a:rPr lang="lt-LT" dirty="0" smtClean="0"/>
              <a:t>   Kortelės išdalinamos                                mokiniams. Jiems                                          reikia  ieškot draugo,                                 kad gautų </a:t>
            </a:r>
            <a:r>
              <a:rPr lang="lt-LT" i="1" smtClean="0"/>
              <a:t>reikalingą                                    sumą. </a:t>
            </a:r>
            <a:r>
              <a:rPr lang="lt-LT" i="1" dirty="0" smtClean="0"/>
              <a:t>Užduočiai                                        </a:t>
            </a:r>
            <a:r>
              <a:rPr lang="lt-LT" dirty="0" smtClean="0"/>
              <a:t>pasunkinti  naudojami                                   neporiniai skaičiai.</a:t>
            </a:r>
          </a:p>
          <a:p>
            <a:endParaRPr lang="lt-LT" dirty="0"/>
          </a:p>
        </p:txBody>
      </p:sp>
      <p:pic>
        <p:nvPicPr>
          <p:cNvPr id="4" name="Picture 2" descr="C:\Users\Ausrele\Desktop\skaidrem\78380303_722175378273805_4576574334365073408_n.jpg"/>
          <p:cNvPicPr>
            <a:picLocks noChangeAspect="1" noChangeArrowheads="1"/>
          </p:cNvPicPr>
          <p:nvPr/>
        </p:nvPicPr>
        <p:blipFill>
          <a:blip r:embed="rId2"/>
          <a:stretch>
            <a:fillRect/>
          </a:stretch>
        </p:blipFill>
        <p:spPr bwMode="auto">
          <a:xfrm>
            <a:off x="4214810" y="3429000"/>
            <a:ext cx="3619525" cy="27146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Kieno greitesnė reakcija? Metodas žinių užtvirtinimui.</a:t>
            </a:r>
            <a:endParaRPr lang="lt-LT" dirty="0"/>
          </a:p>
        </p:txBody>
      </p:sp>
      <p:sp>
        <p:nvSpPr>
          <p:cNvPr id="3" name="Turinio vietos rezervavimo ženklas 2"/>
          <p:cNvSpPr>
            <a:spLocks noGrp="1"/>
          </p:cNvSpPr>
          <p:nvPr>
            <p:ph idx="1"/>
          </p:nvPr>
        </p:nvSpPr>
        <p:spPr/>
        <p:txBody>
          <a:bodyPr/>
          <a:lstStyle/>
          <a:p>
            <a:pPr>
              <a:buNone/>
            </a:pPr>
            <a:r>
              <a:rPr lang="lt-LT" dirty="0" smtClean="0"/>
              <a:t>   Lentoje sukabinti užrašytus žodžius. Mokiniams liepti užsimerkti ir padėti galvą ant </a:t>
            </a:r>
            <a:r>
              <a:rPr lang="lt-LT" dirty="0" err="1" smtClean="0"/>
              <a:t>suolo.Tada</a:t>
            </a:r>
            <a:r>
              <a:rPr lang="lt-LT" dirty="0" smtClean="0"/>
              <a:t> vieną žodį nuimti ir duoti sutartinį ženklą. Vaikai atsimerkia ir turi pasakyt, kurio žodžio nebėra.</a:t>
            </a:r>
          </a:p>
          <a:p>
            <a:pPr>
              <a:buNone/>
            </a:pPr>
            <a:r>
              <a:rPr lang="lt-LT" dirty="0" smtClean="0"/>
              <a:t>  Vėliau galima liepti                                        įsiminti žodžių                                            eiliškumą ir prašyti                                  pasakyti, kuris žodis                                 sukeistas vietomis.</a:t>
            </a:r>
          </a:p>
          <a:p>
            <a:endParaRPr lang="lt-LT" dirty="0"/>
          </a:p>
        </p:txBody>
      </p:sp>
      <p:pic>
        <p:nvPicPr>
          <p:cNvPr id="4" name="Picture 2" descr="C:\Users\Ausrele\Desktop\skaidrem\79773943_1178138445716018_4700934266312196096_n.jpg"/>
          <p:cNvPicPr>
            <a:picLocks noChangeAspect="1" noChangeArrowheads="1"/>
          </p:cNvPicPr>
          <p:nvPr/>
        </p:nvPicPr>
        <p:blipFill>
          <a:blip r:embed="rId2"/>
          <a:srcRect/>
          <a:stretch>
            <a:fillRect/>
          </a:stretch>
        </p:blipFill>
        <p:spPr bwMode="auto">
          <a:xfrm>
            <a:off x="4000496" y="3643314"/>
            <a:ext cx="3429024" cy="25717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751506"/>
          </a:xfrm>
        </p:spPr>
        <p:txBody>
          <a:bodyPr/>
          <a:lstStyle/>
          <a:p>
            <a:r>
              <a:rPr lang="lt-LT" dirty="0" smtClean="0"/>
              <a:t>Gimtoji kalba.</a:t>
            </a:r>
            <a:endParaRPr lang="lt-LT" dirty="0"/>
          </a:p>
        </p:txBody>
      </p:sp>
      <p:sp>
        <p:nvSpPr>
          <p:cNvPr id="3" name="Turinio vietos rezervavimo ženklas 2"/>
          <p:cNvSpPr>
            <a:spLocks noGrp="1"/>
          </p:cNvSpPr>
          <p:nvPr>
            <p:ph idx="1"/>
          </p:nvPr>
        </p:nvSpPr>
        <p:spPr>
          <a:xfrm>
            <a:off x="457200" y="1428736"/>
            <a:ext cx="7239000" cy="5027000"/>
          </a:xfrm>
        </p:spPr>
        <p:txBody>
          <a:bodyPr/>
          <a:lstStyle/>
          <a:p>
            <a:pPr>
              <a:buNone/>
            </a:pPr>
            <a:r>
              <a:rPr lang="lt-LT" dirty="0" smtClean="0"/>
              <a:t>   Ant sienų skirtingose vietose prisegti lapus, kuriuose surašyti atskiri žodžiai ir tik keletas tinka užduočiai. </a:t>
            </a:r>
          </a:p>
          <a:p>
            <a:pPr>
              <a:buNone/>
            </a:pPr>
            <a:r>
              <a:rPr lang="lt-LT" dirty="0" smtClean="0"/>
              <a:t>   </a:t>
            </a:r>
            <a:r>
              <a:rPr lang="lt-LT" b="1" dirty="0" smtClean="0"/>
              <a:t>Pvz.: </a:t>
            </a:r>
            <a:r>
              <a:rPr lang="lt-LT" dirty="0" smtClean="0"/>
              <a:t>Į sąsiuvinius                                   surašyti tik                                            būdvardžius.                                                Vaikai vaikščioja                                             po klasę ir renka                                       tinkamus žodžius. </a:t>
            </a:r>
          </a:p>
          <a:p>
            <a:endParaRPr lang="lt-LT" dirty="0"/>
          </a:p>
        </p:txBody>
      </p:sp>
      <p:pic>
        <p:nvPicPr>
          <p:cNvPr id="4" name="Picture 3" descr="C:\Users\Ausrele\Desktop\skaidrem\79386364_2220322848269480_5365515167570329600_n.jpg"/>
          <p:cNvPicPr>
            <a:picLocks noChangeAspect="1" noChangeArrowheads="1"/>
          </p:cNvPicPr>
          <p:nvPr/>
        </p:nvPicPr>
        <p:blipFill>
          <a:blip r:embed="rId2"/>
          <a:srcRect/>
          <a:stretch>
            <a:fillRect/>
          </a:stretch>
        </p:blipFill>
        <p:spPr bwMode="auto">
          <a:xfrm>
            <a:off x="4214810" y="2333616"/>
            <a:ext cx="2643206" cy="35242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Aktyvūs mokymo(si) metodai</a:t>
            </a:r>
            <a:endParaRPr lang="lt-LT" dirty="0"/>
          </a:p>
        </p:txBody>
      </p:sp>
      <p:sp>
        <p:nvSpPr>
          <p:cNvPr id="5" name="Turinio vietos rezervavimo ženklas 4"/>
          <p:cNvSpPr>
            <a:spLocks noGrp="1"/>
          </p:cNvSpPr>
          <p:nvPr>
            <p:ph idx="1"/>
          </p:nvPr>
        </p:nvSpPr>
        <p:spPr/>
        <p:txBody>
          <a:bodyPr>
            <a:normAutofit/>
          </a:bodyPr>
          <a:lstStyle/>
          <a:p>
            <a:r>
              <a:rPr lang="lt-LT" sz="3200" dirty="0" smtClean="0"/>
              <a:t>Dėmesio lavinimas</a:t>
            </a:r>
          </a:p>
          <a:p>
            <a:r>
              <a:rPr lang="lt-LT" sz="3200" dirty="0" smtClean="0"/>
              <a:t>Kritinis mąstymas</a:t>
            </a:r>
          </a:p>
          <a:p>
            <a:r>
              <a:rPr lang="lt-LT" sz="3200" dirty="0" smtClean="0"/>
              <a:t>Fizinis aktyvumas</a:t>
            </a:r>
          </a:p>
          <a:p>
            <a:r>
              <a:rPr lang="lt-LT" sz="3200" dirty="0" smtClean="0"/>
              <a:t>Pojūčių, vaizduotės lavinimas</a:t>
            </a:r>
          </a:p>
          <a:p>
            <a:r>
              <a:rPr lang="lt-LT" sz="3200" dirty="0" smtClean="0"/>
              <a:t>Kūrybiškumo skatinimas</a:t>
            </a:r>
          </a:p>
          <a:p>
            <a:r>
              <a:rPr lang="lt-LT" sz="3200" dirty="0" smtClean="0"/>
              <a:t>Bendrųjų kompetencijų ugdymas</a:t>
            </a:r>
          </a:p>
          <a:p>
            <a:r>
              <a:rPr lang="lt-LT" sz="3200" dirty="0" smtClean="0"/>
              <a:t>Idėjos mokytojams</a:t>
            </a:r>
            <a:endParaRPr lang="lt-LT"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680068"/>
          </a:xfrm>
        </p:spPr>
        <p:txBody>
          <a:bodyPr>
            <a:normAutofit/>
          </a:bodyPr>
          <a:lstStyle/>
          <a:p>
            <a:r>
              <a:rPr lang="lt-LT" sz="3200" dirty="0" smtClean="0"/>
              <a:t>Mankšta anglų kalbos pamokoje</a:t>
            </a:r>
            <a:endParaRPr lang="lt-LT" sz="3200" dirty="0"/>
          </a:p>
        </p:txBody>
      </p:sp>
      <p:sp>
        <p:nvSpPr>
          <p:cNvPr id="4" name="Turinio vietos rezervavimo ženklas 3"/>
          <p:cNvSpPr>
            <a:spLocks noGrp="1"/>
          </p:cNvSpPr>
          <p:nvPr>
            <p:ph idx="1"/>
          </p:nvPr>
        </p:nvSpPr>
        <p:spPr>
          <a:xfrm>
            <a:off x="457200" y="1285860"/>
            <a:ext cx="7239000" cy="5169876"/>
          </a:xfrm>
        </p:spPr>
        <p:txBody>
          <a:bodyPr/>
          <a:lstStyle/>
          <a:p>
            <a:pPr>
              <a:buNone/>
            </a:pPr>
            <a:r>
              <a:rPr lang="lt-LT" dirty="0" smtClean="0"/>
              <a:t>  Sakom </a:t>
            </a:r>
            <a:r>
              <a:rPr lang="lt-LT" b="1" dirty="0" err="1" smtClean="0"/>
              <a:t>leg</a:t>
            </a:r>
            <a:r>
              <a:rPr lang="lt-LT" b="1" dirty="0" smtClean="0"/>
              <a:t> </a:t>
            </a:r>
            <a:r>
              <a:rPr lang="lt-LT" dirty="0" smtClean="0"/>
              <a:t>– su dešinės rankos pirštais</a:t>
            </a:r>
            <a:r>
              <a:rPr lang="lt-LT" b="1" dirty="0" smtClean="0"/>
              <a:t> </a:t>
            </a:r>
            <a:r>
              <a:rPr lang="lt-LT" b="1" dirty="0" err="1" smtClean="0"/>
              <a:t>sprigt</a:t>
            </a:r>
            <a:endParaRPr lang="lt-LT" dirty="0" smtClean="0"/>
          </a:p>
          <a:p>
            <a:pPr>
              <a:buNone/>
            </a:pPr>
            <a:r>
              <a:rPr lang="lt-LT" dirty="0" smtClean="0"/>
              <a:t>  Sakom </a:t>
            </a:r>
            <a:r>
              <a:rPr lang="lt-LT" b="1" dirty="0" err="1" smtClean="0"/>
              <a:t>tummy</a:t>
            </a:r>
            <a:r>
              <a:rPr lang="lt-LT" dirty="0" smtClean="0"/>
              <a:t> - su dešinės rankos pirštais</a:t>
            </a:r>
            <a:r>
              <a:rPr lang="lt-LT" b="1" dirty="0" smtClean="0"/>
              <a:t> </a:t>
            </a:r>
            <a:r>
              <a:rPr lang="lt-LT" b="1" dirty="0" err="1" smtClean="0"/>
              <a:t>sprigt</a:t>
            </a:r>
            <a:endParaRPr lang="lt-LT" dirty="0" smtClean="0"/>
          </a:p>
          <a:p>
            <a:pPr>
              <a:buNone/>
            </a:pPr>
            <a:r>
              <a:rPr lang="lt-LT" dirty="0" smtClean="0"/>
              <a:t>  Sakom </a:t>
            </a:r>
            <a:r>
              <a:rPr lang="lt-LT" b="1" dirty="0" err="1" smtClean="0"/>
              <a:t>shoulder</a:t>
            </a:r>
            <a:r>
              <a:rPr lang="lt-LT" b="1" dirty="0" smtClean="0"/>
              <a:t> </a:t>
            </a:r>
            <a:r>
              <a:rPr lang="lt-LT" dirty="0" smtClean="0"/>
              <a:t>– suplojam.</a:t>
            </a:r>
          </a:p>
          <a:p>
            <a:pPr>
              <a:buNone/>
            </a:pPr>
            <a:r>
              <a:rPr lang="lt-LT" dirty="0" smtClean="0"/>
              <a:t>  </a:t>
            </a:r>
            <a:r>
              <a:rPr lang="lt-LT" dirty="0" err="1" smtClean="0"/>
              <a:t>Leg</a:t>
            </a:r>
            <a:r>
              <a:rPr lang="lt-LT" dirty="0" smtClean="0"/>
              <a:t> </a:t>
            </a:r>
            <a:r>
              <a:rPr lang="lt-LT" dirty="0" err="1" smtClean="0"/>
              <a:t>tummy</a:t>
            </a:r>
            <a:endParaRPr lang="lt-LT" dirty="0" smtClean="0"/>
          </a:p>
          <a:p>
            <a:pPr>
              <a:buNone/>
            </a:pPr>
            <a:r>
              <a:rPr lang="lt-LT" dirty="0" smtClean="0"/>
              <a:t>  </a:t>
            </a:r>
            <a:r>
              <a:rPr lang="lt-LT" dirty="0" err="1" smtClean="0"/>
              <a:t>Leg</a:t>
            </a:r>
            <a:r>
              <a:rPr lang="lt-LT" dirty="0" smtClean="0"/>
              <a:t> </a:t>
            </a:r>
            <a:r>
              <a:rPr lang="lt-LT" dirty="0" err="1" smtClean="0"/>
              <a:t>tummy</a:t>
            </a:r>
            <a:endParaRPr lang="lt-LT" dirty="0" smtClean="0"/>
          </a:p>
          <a:p>
            <a:pPr>
              <a:buNone/>
            </a:pPr>
            <a:r>
              <a:rPr lang="lt-LT" dirty="0" smtClean="0"/>
              <a:t>  </a:t>
            </a:r>
            <a:r>
              <a:rPr lang="lt-LT" dirty="0" err="1" smtClean="0"/>
              <a:t>Leg</a:t>
            </a:r>
            <a:r>
              <a:rPr lang="lt-LT" dirty="0" smtClean="0"/>
              <a:t> </a:t>
            </a:r>
            <a:r>
              <a:rPr lang="lt-LT" dirty="0" err="1" smtClean="0"/>
              <a:t>tummy</a:t>
            </a:r>
            <a:r>
              <a:rPr lang="lt-LT" dirty="0" smtClean="0"/>
              <a:t> </a:t>
            </a:r>
            <a:r>
              <a:rPr lang="lt-LT" dirty="0" err="1" smtClean="0"/>
              <a:t>shoulder</a:t>
            </a:r>
            <a:r>
              <a:rPr lang="lt-LT" dirty="0" smtClean="0"/>
              <a:t>                                       ... ir vis greitėjam.</a:t>
            </a:r>
            <a:endParaRPr lang="lt-LT" dirty="0"/>
          </a:p>
        </p:txBody>
      </p:sp>
      <p:pic>
        <p:nvPicPr>
          <p:cNvPr id="5" name="Picture 2" descr="C:\Users\Ausrele\Desktop\skaidrem\20191128_091754.jpg"/>
          <p:cNvPicPr>
            <a:picLocks noChangeAspect="1" noChangeArrowheads="1"/>
          </p:cNvPicPr>
          <p:nvPr/>
        </p:nvPicPr>
        <p:blipFill>
          <a:blip r:embed="rId2" cstate="print"/>
          <a:stretch>
            <a:fillRect/>
          </a:stretch>
        </p:blipFill>
        <p:spPr bwMode="auto">
          <a:xfrm>
            <a:off x="4071934" y="3143248"/>
            <a:ext cx="3617602" cy="271320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751506"/>
          </a:xfrm>
        </p:spPr>
        <p:txBody>
          <a:bodyPr/>
          <a:lstStyle/>
          <a:p>
            <a:r>
              <a:rPr lang="lt-LT" dirty="0" smtClean="0"/>
              <a:t>Mankštelė kumštis - delnas</a:t>
            </a:r>
            <a:endParaRPr lang="lt-LT" dirty="0"/>
          </a:p>
        </p:txBody>
      </p:sp>
      <p:sp>
        <p:nvSpPr>
          <p:cNvPr id="4" name="Turinio vietos rezervavimo ženklas 3"/>
          <p:cNvSpPr>
            <a:spLocks noGrp="1"/>
          </p:cNvSpPr>
          <p:nvPr>
            <p:ph idx="1"/>
          </p:nvPr>
        </p:nvSpPr>
        <p:spPr>
          <a:xfrm>
            <a:off x="457200" y="1214422"/>
            <a:ext cx="7239000" cy="5241314"/>
          </a:xfrm>
        </p:spPr>
        <p:txBody>
          <a:bodyPr/>
          <a:lstStyle/>
          <a:p>
            <a:pPr>
              <a:buNone/>
            </a:pPr>
            <a:r>
              <a:rPr lang="lt-LT" b="1" dirty="0" smtClean="0"/>
              <a:t>   Dėmesio koncentravimo pratimas. </a:t>
            </a:r>
            <a:r>
              <a:rPr lang="lt-LT" dirty="0" smtClean="0"/>
              <a:t>Rimuotas eilėraštukas, pvz. „Tupi žvirblis kamine...”  Rankos pakeltos į priekį, kairė kumštis į žemę, dešinė - delnu į viršų. Su kiekvienu skiemeniu keisti                                           rankų pozą. Kairė                                        kumštis, dešinė                                            delnu į viršų,                                                dešinė kumštis,                                      kairė delnu į viršų                                             ir t.t.</a:t>
            </a:r>
          </a:p>
          <a:p>
            <a:pPr>
              <a:buNone/>
            </a:pPr>
            <a:r>
              <a:rPr lang="lt-LT" dirty="0" smtClean="0"/>
              <a:t>   Būtinai sekti rimavimą.</a:t>
            </a:r>
          </a:p>
          <a:p>
            <a:endParaRPr lang="lt-LT" dirty="0"/>
          </a:p>
        </p:txBody>
      </p:sp>
      <p:pic>
        <p:nvPicPr>
          <p:cNvPr id="5" name="Picture 2" descr="C:\Users\Ausrele\Desktop\skaidrem\79704618_907402642988379_1597010729192390656_n.jpg"/>
          <p:cNvPicPr>
            <a:picLocks noChangeAspect="1" noChangeArrowheads="1"/>
          </p:cNvPicPr>
          <p:nvPr/>
        </p:nvPicPr>
        <p:blipFill>
          <a:blip r:embed="rId2"/>
          <a:srcRect/>
          <a:stretch>
            <a:fillRect/>
          </a:stretch>
        </p:blipFill>
        <p:spPr bwMode="auto">
          <a:xfrm>
            <a:off x="3786182" y="2928934"/>
            <a:ext cx="3714776" cy="27860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680068"/>
          </a:xfrm>
        </p:spPr>
        <p:txBody>
          <a:bodyPr/>
          <a:lstStyle/>
          <a:p>
            <a:r>
              <a:rPr lang="lt-LT" dirty="0" smtClean="0"/>
              <a:t>Idėjos. Namų darbų stendas </a:t>
            </a:r>
            <a:endParaRPr lang="lt-LT" dirty="0"/>
          </a:p>
        </p:txBody>
      </p:sp>
      <p:sp>
        <p:nvSpPr>
          <p:cNvPr id="3" name="Turinio vietos rezervavimo ženklas 2"/>
          <p:cNvSpPr>
            <a:spLocks noGrp="1"/>
          </p:cNvSpPr>
          <p:nvPr>
            <p:ph idx="1"/>
          </p:nvPr>
        </p:nvSpPr>
        <p:spPr>
          <a:xfrm>
            <a:off x="457200" y="1285860"/>
            <a:ext cx="7239000" cy="5169876"/>
          </a:xfrm>
        </p:spPr>
        <p:txBody>
          <a:bodyPr/>
          <a:lstStyle/>
          <a:p>
            <a:pPr>
              <a:buNone/>
            </a:pPr>
            <a:r>
              <a:rPr lang="lt-LT" dirty="0" smtClean="0"/>
              <a:t>   Stende pildomos visos dienos namų užduotys, reikalinga informacija tėvams.                      Pamokų pabaigoje stendas nufotografuojamas                                        ir išsiunčiamas                                            tėvams.</a:t>
            </a:r>
          </a:p>
          <a:p>
            <a:pPr>
              <a:buNone/>
            </a:pPr>
            <a:r>
              <a:rPr lang="lt-LT" dirty="0" smtClean="0"/>
              <a:t>   Galima pažymėti                                        ar užrašyti vaikų                                         dienos pagyrimus.                                          </a:t>
            </a:r>
            <a:endParaRPr lang="lt-LT" dirty="0"/>
          </a:p>
        </p:txBody>
      </p:sp>
      <p:pic>
        <p:nvPicPr>
          <p:cNvPr id="4" name="Picture 2" descr="C:\Users\Ausrele\Desktop\skaidrem\79387899_543143586526524_5307298230197813248_n.jpg"/>
          <p:cNvPicPr>
            <a:picLocks noChangeAspect="1" noChangeArrowheads="1"/>
          </p:cNvPicPr>
          <p:nvPr/>
        </p:nvPicPr>
        <p:blipFill>
          <a:blip r:embed="rId2"/>
          <a:srcRect/>
          <a:stretch>
            <a:fillRect/>
          </a:stretch>
        </p:blipFill>
        <p:spPr bwMode="auto">
          <a:xfrm>
            <a:off x="4357686" y="2571744"/>
            <a:ext cx="2857520" cy="38100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600" dirty="0" smtClean="0"/>
              <a:t>   Geroji patirtis </a:t>
            </a:r>
            <a:r>
              <a:rPr lang="lt-LT" sz="3600" dirty="0" err="1" smtClean="0"/>
              <a:t>vengrijoje</a:t>
            </a:r>
            <a:endParaRPr lang="lt-LT" sz="3600" dirty="0"/>
          </a:p>
        </p:txBody>
      </p:sp>
      <p:sp>
        <p:nvSpPr>
          <p:cNvPr id="4" name="Turinio vietos rezervavimo ženklas 3"/>
          <p:cNvSpPr>
            <a:spLocks noGrp="1"/>
          </p:cNvSpPr>
          <p:nvPr>
            <p:ph idx="1"/>
          </p:nvPr>
        </p:nvSpPr>
        <p:spPr/>
        <p:txBody>
          <a:bodyPr/>
          <a:lstStyle/>
          <a:p>
            <a:pPr>
              <a:buNone/>
            </a:pPr>
            <a:r>
              <a:rPr lang="lt-LT" dirty="0" smtClean="0"/>
              <a:t>   Parengė projekto </a:t>
            </a:r>
            <a:r>
              <a:rPr lang="lt-LT" sz="2400" dirty="0" err="1" smtClean="0"/>
              <a:t>Erasmus</a:t>
            </a:r>
            <a:r>
              <a:rPr lang="lt-LT" sz="2400" dirty="0" smtClean="0"/>
              <a:t>+ K1 mobilumo projektas "Kūrybiškumo ugdymas ir asmenybės </a:t>
            </a:r>
            <a:r>
              <a:rPr lang="lt-LT" sz="2400" dirty="0" err="1" smtClean="0"/>
              <a:t>ūgtis</a:t>
            </a:r>
            <a:r>
              <a:rPr lang="lt-LT" sz="2400" dirty="0" smtClean="0"/>
              <a:t>“ </a:t>
            </a:r>
            <a:r>
              <a:rPr lang="lt-LT" dirty="0" smtClean="0"/>
              <a:t>dalyvė, Krakių Mikalojaus Katkaus                                                                                                 gimnazijos                                              mokytoja                                                        Aušrelė                                         Sereikienė.                                                   Parke </a:t>
            </a:r>
            <a:r>
              <a:rPr lang="lt-LT" b="1" dirty="0" smtClean="0"/>
              <a:t>Mažoji</a:t>
            </a:r>
            <a:r>
              <a:rPr lang="lt-LT" dirty="0" smtClean="0"/>
              <a:t>                                                        </a:t>
            </a:r>
            <a:r>
              <a:rPr lang="lt-LT" b="1" dirty="0" smtClean="0"/>
              <a:t>Vengrija.                                                    </a:t>
            </a:r>
            <a:r>
              <a:rPr lang="lt-LT" dirty="0" smtClean="0"/>
              <a:t>Objektai su                                                  įgarsinimu.</a:t>
            </a:r>
            <a:endParaRPr lang="lt-LT" dirty="0"/>
          </a:p>
        </p:txBody>
      </p:sp>
      <p:pic>
        <p:nvPicPr>
          <p:cNvPr id="5" name="Picture 2" descr="C:\Users\Ausrele\Desktop\Vegrija I\77231992_758594201324700_8679254037557673984_n.jpg"/>
          <p:cNvPicPr>
            <a:picLocks noChangeAspect="1" noChangeArrowheads="1"/>
          </p:cNvPicPr>
          <p:nvPr/>
        </p:nvPicPr>
        <p:blipFill>
          <a:blip r:embed="rId2" cstate="print"/>
          <a:stretch>
            <a:fillRect/>
          </a:stretch>
        </p:blipFill>
        <p:spPr bwMode="auto">
          <a:xfrm>
            <a:off x="3071802" y="3000372"/>
            <a:ext cx="4286279" cy="32147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Pamokos ne tik suoluose</a:t>
            </a:r>
            <a:endParaRPr lang="lt-LT" dirty="0"/>
          </a:p>
        </p:txBody>
      </p:sp>
      <p:pic>
        <p:nvPicPr>
          <p:cNvPr id="14338" name="Picture 2" descr="C:\Users\Ausrele\Desktop\skaidrem\80268361_494728041147290_6092225506659270656_n.jpg"/>
          <p:cNvPicPr>
            <a:picLocks noGrp="1" noChangeAspect="1" noChangeArrowheads="1"/>
          </p:cNvPicPr>
          <p:nvPr>
            <p:ph idx="1"/>
          </p:nvPr>
        </p:nvPicPr>
        <p:blipFill>
          <a:blip r:embed="rId2"/>
          <a:srcRect/>
          <a:stretch>
            <a:fillRect/>
          </a:stretch>
        </p:blipFill>
        <p:spPr bwMode="auto">
          <a:xfrm>
            <a:off x="357158" y="1714488"/>
            <a:ext cx="3643338" cy="2732504"/>
          </a:xfrm>
          <a:prstGeom prst="rect">
            <a:avLst/>
          </a:prstGeom>
          <a:noFill/>
        </p:spPr>
      </p:pic>
      <p:pic>
        <p:nvPicPr>
          <p:cNvPr id="4" name="Picture 2" descr="C:\Users\Ausrele\Desktop\skaidrem\76781468_706369203104475_1471882174192943104_n.jpg"/>
          <p:cNvPicPr>
            <a:picLocks noChangeAspect="1" noChangeArrowheads="1"/>
          </p:cNvPicPr>
          <p:nvPr/>
        </p:nvPicPr>
        <p:blipFill>
          <a:blip r:embed="rId3" cstate="print"/>
          <a:stretch>
            <a:fillRect/>
          </a:stretch>
        </p:blipFill>
        <p:spPr bwMode="auto">
          <a:xfrm>
            <a:off x="4000496" y="3571876"/>
            <a:ext cx="3810027" cy="28575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751506"/>
          </a:xfrm>
        </p:spPr>
        <p:txBody>
          <a:bodyPr/>
          <a:lstStyle/>
          <a:p>
            <a:endParaRPr lang="lt-LT" dirty="0"/>
          </a:p>
        </p:txBody>
      </p:sp>
      <p:sp>
        <p:nvSpPr>
          <p:cNvPr id="4" name="Turinio vietos rezervavimo ženklas 3"/>
          <p:cNvSpPr>
            <a:spLocks noGrp="1"/>
          </p:cNvSpPr>
          <p:nvPr>
            <p:ph idx="1"/>
          </p:nvPr>
        </p:nvSpPr>
        <p:spPr>
          <a:xfrm>
            <a:off x="457200" y="1142984"/>
            <a:ext cx="7239000" cy="5312752"/>
          </a:xfrm>
        </p:spPr>
        <p:txBody>
          <a:bodyPr/>
          <a:lstStyle/>
          <a:p>
            <a:pPr>
              <a:buNone/>
            </a:pPr>
            <a:r>
              <a:rPr lang="lt-LT" dirty="0" smtClean="0"/>
              <a:t>   Pradinių klasių mokytojai pamokai išnaudoja visą klasės erdvę. Sėdėjimui ant žemės kiekvienas mokinys turi savo pagalvėlę. Pamoka vyksta paruošus klasę ir susėdus ratu ant grindų. Daromos minutės pertraukėlės, kad vaikai pasikeistų vietomis.</a:t>
            </a:r>
          </a:p>
          <a:p>
            <a:pPr>
              <a:buNone/>
            </a:pPr>
            <a:r>
              <a:rPr lang="lt-LT" dirty="0" smtClean="0"/>
              <a:t>   Piešiama, skaitoma gulint ant grindų. </a:t>
            </a:r>
          </a:p>
          <a:p>
            <a:pPr lvl="0">
              <a:buNone/>
            </a:pPr>
            <a:r>
              <a:rPr lang="lt-LT" dirty="0" smtClean="0"/>
              <a:t>   Mokymui, užduočių paruošimui išnaudojamos klasės sienos.</a:t>
            </a:r>
            <a:endParaRPr lang="lt-LT" b="1" dirty="0" smtClean="0"/>
          </a:p>
          <a:p>
            <a:pPr lvl="0">
              <a:buNone/>
            </a:pPr>
            <a:r>
              <a:rPr lang="lt-LT" b="1" dirty="0" smtClean="0"/>
              <a:t>   </a:t>
            </a:r>
            <a:r>
              <a:rPr lang="lt-LT" dirty="0" smtClean="0"/>
              <a:t>Klasės erdvėje </a:t>
            </a:r>
            <a:r>
              <a:rPr lang="lt-LT" b="1" dirty="0" smtClean="0"/>
              <a:t>- integruota pamokų diena.</a:t>
            </a:r>
            <a:r>
              <a:rPr lang="lt-LT" dirty="0" smtClean="0"/>
              <a:t>  Pirma pamoka paprasta, pirma integruota į antrą, pirma-antra į trečią ir t.t. </a:t>
            </a:r>
          </a:p>
          <a:p>
            <a:pPr>
              <a:buNone/>
            </a:pPr>
            <a:endParaRPr lang="lt-L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Labai efektyvi priemonė</a:t>
            </a:r>
            <a:endParaRPr lang="lt-LT" dirty="0"/>
          </a:p>
        </p:txBody>
      </p:sp>
      <p:sp>
        <p:nvSpPr>
          <p:cNvPr id="3" name="Turinio vietos rezervavimo ženklas 2"/>
          <p:cNvSpPr>
            <a:spLocks noGrp="1"/>
          </p:cNvSpPr>
          <p:nvPr>
            <p:ph idx="1"/>
          </p:nvPr>
        </p:nvSpPr>
        <p:spPr/>
        <p:txBody>
          <a:bodyPr>
            <a:normAutofit/>
          </a:bodyPr>
          <a:lstStyle/>
          <a:p>
            <a:r>
              <a:rPr lang="lt-LT" sz="2800" dirty="0" smtClean="0"/>
              <a:t>Skambutis </a:t>
            </a:r>
            <a:r>
              <a:rPr lang="en-US" sz="2800" dirty="0" smtClean="0"/>
              <a:t>1</a:t>
            </a:r>
          </a:p>
          <a:p>
            <a:r>
              <a:rPr lang="en-US" sz="2800" dirty="0" err="1" smtClean="0"/>
              <a:t>Skambutis</a:t>
            </a:r>
            <a:r>
              <a:rPr lang="en-US" sz="2800" dirty="0" smtClean="0"/>
              <a:t> 2 </a:t>
            </a:r>
            <a:endParaRPr lang="lt-LT" sz="2800" dirty="0" smtClean="0"/>
          </a:p>
          <a:p>
            <a:pPr>
              <a:buNone/>
            </a:pPr>
            <a:r>
              <a:rPr lang="lt-LT" sz="2800" dirty="0" smtClean="0"/>
              <a:t>  Likus 5 min. iki pamokos pabaigos pasigirsta pirmas skambutis. Tai puiki priemonė įspėti apie darbų užbaigimą tiek mokytojui, tiek mokiniui.</a:t>
            </a:r>
          </a:p>
          <a:p>
            <a:pPr>
              <a:buNone/>
            </a:pPr>
            <a:r>
              <a:rPr lang="lt-LT" sz="2800" dirty="0" smtClean="0"/>
              <a:t>  Tokią taisyklę gali įsivesti kiekvienas mokytojas į savo darbo organizavimą, panaudodamas IT.</a:t>
            </a:r>
            <a:endParaRPr lang="lt-LT"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Dailės pamokose daug natūralių gamtos priemonių</a:t>
            </a:r>
            <a:endParaRPr lang="lt-LT" dirty="0"/>
          </a:p>
        </p:txBody>
      </p:sp>
      <p:pic>
        <p:nvPicPr>
          <p:cNvPr id="21506" name="Picture 2" descr="C:\Users\Ausrele\Desktop\skaidrem\77382100_542264053281429_3689695061261418496_n.jpg"/>
          <p:cNvPicPr>
            <a:picLocks noGrp="1" noChangeAspect="1" noChangeArrowheads="1"/>
          </p:cNvPicPr>
          <p:nvPr>
            <p:ph idx="1"/>
          </p:nvPr>
        </p:nvPicPr>
        <p:blipFill>
          <a:blip r:embed="rId2" cstate="print"/>
          <a:stretch>
            <a:fillRect/>
          </a:stretch>
        </p:blipFill>
        <p:spPr bwMode="auto">
          <a:xfrm>
            <a:off x="428596" y="1928802"/>
            <a:ext cx="2679745" cy="3571900"/>
          </a:xfrm>
          <a:prstGeom prst="rect">
            <a:avLst/>
          </a:prstGeom>
          <a:noFill/>
        </p:spPr>
      </p:pic>
      <p:pic>
        <p:nvPicPr>
          <p:cNvPr id="4" name="Picture 2" descr="C:\Users\Ausrele\Desktop\skaidrem\78673298_430112101006192_7907489671922319360_n.jpg"/>
          <p:cNvPicPr>
            <a:picLocks noChangeAspect="1" noChangeArrowheads="1"/>
          </p:cNvPicPr>
          <p:nvPr/>
        </p:nvPicPr>
        <p:blipFill>
          <a:blip r:embed="rId3"/>
          <a:stretch>
            <a:fillRect/>
          </a:stretch>
        </p:blipFill>
        <p:spPr bwMode="auto">
          <a:xfrm>
            <a:off x="3309930" y="2000241"/>
            <a:ext cx="4476780" cy="33575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822944"/>
          </a:xfrm>
        </p:spPr>
        <p:txBody>
          <a:bodyPr>
            <a:normAutofit fontScale="90000"/>
          </a:bodyPr>
          <a:lstStyle/>
          <a:p>
            <a:r>
              <a:rPr lang="lt-LT" dirty="0" smtClean="0"/>
              <a:t>dėmesio koncentravimui.</a:t>
            </a:r>
            <a:br>
              <a:rPr lang="lt-LT" dirty="0" smtClean="0"/>
            </a:br>
            <a:r>
              <a:rPr lang="lt-LT" dirty="0" smtClean="0"/>
              <a:t>Rodyk priešingai nei girdi</a:t>
            </a:r>
            <a:endParaRPr lang="lt-LT" dirty="0"/>
          </a:p>
        </p:txBody>
      </p:sp>
      <p:sp>
        <p:nvSpPr>
          <p:cNvPr id="3" name="Turinio vietos rezervavimo ženklas 2"/>
          <p:cNvSpPr>
            <a:spLocks noGrp="1"/>
          </p:cNvSpPr>
          <p:nvPr>
            <p:ph idx="1"/>
          </p:nvPr>
        </p:nvSpPr>
        <p:spPr>
          <a:xfrm>
            <a:off x="457200" y="1285860"/>
            <a:ext cx="7239000" cy="5169876"/>
          </a:xfrm>
        </p:spPr>
        <p:txBody>
          <a:bodyPr>
            <a:normAutofit/>
          </a:bodyPr>
          <a:lstStyle/>
          <a:p>
            <a:pPr>
              <a:buNone/>
            </a:pPr>
            <a:r>
              <a:rPr lang="lt-LT" dirty="0" smtClean="0"/>
              <a:t>   Su dešine rankyte vaikai laiko nosies galiuką, o su kaire rodo priešingai, nei išgirstas žodis. Žodžius gali sakyti mokytojas ar išrinktas mokinys.</a:t>
            </a:r>
          </a:p>
          <a:p>
            <a:pPr>
              <a:buNone/>
            </a:pPr>
            <a:r>
              <a:rPr lang="lt-LT" dirty="0" smtClean="0"/>
              <a:t>   Pvz.: Sakome akis,                                       o rodome koją,                                         arba sakome mokinio                                        vardą, bet į jį rodyti                                                               negalima ir t.t. </a:t>
            </a:r>
          </a:p>
          <a:p>
            <a:pPr>
              <a:buNone/>
            </a:pPr>
            <a:r>
              <a:rPr lang="lt-LT" dirty="0" smtClean="0"/>
              <a:t>   Paskui rankas sukeičiame. Kodėl laikyti nosies galiuką? Vaikai dažnai paleidžia ir rodo būtent su ta ranka.</a:t>
            </a:r>
          </a:p>
          <a:p>
            <a:pPr>
              <a:buNone/>
            </a:pPr>
            <a:endParaRPr lang="lt-LT" dirty="0"/>
          </a:p>
        </p:txBody>
      </p:sp>
      <p:pic>
        <p:nvPicPr>
          <p:cNvPr id="4" name="Picture 2" descr="C:\Users\Ausrele\Desktop\skaidrem\78264134_445389799690860_6607448950263775232_n.jpg"/>
          <p:cNvPicPr>
            <a:picLocks noChangeAspect="1" noChangeArrowheads="1"/>
          </p:cNvPicPr>
          <p:nvPr/>
        </p:nvPicPr>
        <p:blipFill>
          <a:blip r:embed="rId2" cstate="print"/>
          <a:stretch>
            <a:fillRect/>
          </a:stretch>
        </p:blipFill>
        <p:spPr bwMode="auto">
          <a:xfrm>
            <a:off x="4214810" y="2571744"/>
            <a:ext cx="3238523" cy="24288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20040"/>
            <a:ext cx="7239000" cy="680068"/>
          </a:xfrm>
        </p:spPr>
        <p:txBody>
          <a:bodyPr/>
          <a:lstStyle/>
          <a:p>
            <a:r>
              <a:rPr lang="lt-LT" dirty="0" smtClean="0"/>
              <a:t>Gamtos pažinimo pamoka</a:t>
            </a:r>
            <a:endParaRPr lang="lt-LT" dirty="0"/>
          </a:p>
        </p:txBody>
      </p:sp>
      <p:sp>
        <p:nvSpPr>
          <p:cNvPr id="3" name="Turinio vietos rezervavimo ženklas 2"/>
          <p:cNvSpPr>
            <a:spLocks noGrp="1"/>
          </p:cNvSpPr>
          <p:nvPr>
            <p:ph idx="1"/>
          </p:nvPr>
        </p:nvSpPr>
        <p:spPr>
          <a:xfrm>
            <a:off x="457200" y="1142984"/>
            <a:ext cx="7239000" cy="5312752"/>
          </a:xfrm>
        </p:spPr>
        <p:txBody>
          <a:bodyPr>
            <a:normAutofit fontScale="85000" lnSpcReduction="20000"/>
          </a:bodyPr>
          <a:lstStyle/>
          <a:p>
            <a:pPr>
              <a:buNone/>
            </a:pPr>
            <a:r>
              <a:rPr lang="lt-LT" dirty="0" smtClean="0"/>
              <a:t>   Gamtos pažinimo pamokose naudojama labai daug natūralių gamtos priemonių, kurias vaikai atsineša iš namų. Augalus ruošia ir džiovina (suspausdami knygoje) ištisus metus. Gali būti ir nežinomi augalai, pamokoje tai išsiaiškina. Kiekvienas turi Gamtos dėžutę, kurioje laikomi įdomūs radiniai.</a:t>
            </a:r>
          </a:p>
          <a:p>
            <a:pPr>
              <a:buNone/>
            </a:pPr>
            <a:r>
              <a:rPr lang="lt-LT" dirty="0" smtClean="0"/>
              <a:t>   Prieš pamoką mokytoja išdalina dėžutes, į kurias vaikai  susideda tik tai                                                  pamokai  reikalingas                                           priemones.</a:t>
            </a:r>
          </a:p>
          <a:p>
            <a:pPr>
              <a:buNone/>
            </a:pPr>
            <a:r>
              <a:rPr lang="lt-LT" dirty="0" smtClean="0"/>
              <a:t>   Pvz.: Pamokos tema                                                            „Miško medžiai”.                                             Dedamos  tik miške                                                                                                    rinktos priemonės.</a:t>
            </a:r>
          </a:p>
          <a:p>
            <a:pPr>
              <a:buNone/>
            </a:pPr>
            <a:endParaRPr lang="lt-LT" dirty="0" smtClean="0"/>
          </a:p>
          <a:p>
            <a:pPr>
              <a:buNone/>
            </a:pPr>
            <a:r>
              <a:rPr lang="lt-LT" dirty="0" smtClean="0"/>
              <a:t>  </a:t>
            </a:r>
          </a:p>
          <a:p>
            <a:pPr>
              <a:buNone/>
            </a:pPr>
            <a:r>
              <a:rPr lang="lt-LT" dirty="0" smtClean="0"/>
              <a:t>   </a:t>
            </a:r>
            <a:endParaRPr lang="lt-LT" dirty="0"/>
          </a:p>
        </p:txBody>
      </p:sp>
      <p:pic>
        <p:nvPicPr>
          <p:cNvPr id="4" name="Picture 2" descr="C:\Users\Ausrele\Desktop\skaidrem\20191128_084204.jpg"/>
          <p:cNvPicPr>
            <a:picLocks noChangeAspect="1" noChangeArrowheads="1"/>
          </p:cNvPicPr>
          <p:nvPr/>
        </p:nvPicPr>
        <p:blipFill>
          <a:blip r:embed="rId2" cstate="print"/>
          <a:stretch>
            <a:fillRect/>
          </a:stretch>
        </p:blipFill>
        <p:spPr bwMode="auto">
          <a:xfrm>
            <a:off x="3857620" y="3286124"/>
            <a:ext cx="3966157" cy="29746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Stebuklinga dėžė.               Gamtos pažinimo pamoka.</a:t>
            </a:r>
            <a:endParaRPr lang="lt-LT" dirty="0"/>
          </a:p>
        </p:txBody>
      </p:sp>
      <p:sp>
        <p:nvSpPr>
          <p:cNvPr id="4" name="Turinio vietos rezervavimo ženklas 3"/>
          <p:cNvSpPr>
            <a:spLocks noGrp="1"/>
          </p:cNvSpPr>
          <p:nvPr>
            <p:ph idx="1"/>
          </p:nvPr>
        </p:nvSpPr>
        <p:spPr/>
        <p:txBody>
          <a:bodyPr/>
          <a:lstStyle/>
          <a:p>
            <a:pPr>
              <a:buNone/>
            </a:pPr>
            <a:r>
              <a:rPr lang="lt-LT" dirty="0" smtClean="0"/>
              <a:t>   Užduotį gali pasiūlyti ne tik mokytoja, bet tai gali būti ir vaikų namų darbas. </a:t>
            </a:r>
          </a:p>
          <a:p>
            <a:pPr>
              <a:buNone/>
            </a:pPr>
            <a:r>
              <a:rPr lang="lt-LT" dirty="0" smtClean="0"/>
              <a:t>   Paprasta, uždengta dėžė, kurioje sudėti daiktai ar kitokios priemonės, kurias mokiniai tik liesdami turi įvardyti.                   Atpažinęs daiktą, turi apie                                      jį sukurti savo istoriją.                                Taip ugdomas vaikų                             kūrybiškumas, lavinama                            fantazija. </a:t>
            </a:r>
          </a:p>
          <a:p>
            <a:pPr>
              <a:buNone/>
            </a:pPr>
            <a:r>
              <a:rPr lang="lt-LT" dirty="0" smtClean="0"/>
              <a:t>                                   </a:t>
            </a:r>
            <a:endParaRPr lang="lt-LT" dirty="0"/>
          </a:p>
        </p:txBody>
      </p:sp>
      <p:pic>
        <p:nvPicPr>
          <p:cNvPr id="5" name="Picture 2" descr="C:\Users\Ausrele\Desktop\skaidrem\20191128_083810.jpg"/>
          <p:cNvPicPr>
            <a:picLocks noChangeAspect="1" noChangeArrowheads="1"/>
          </p:cNvPicPr>
          <p:nvPr/>
        </p:nvPicPr>
        <p:blipFill>
          <a:blip r:embed="rId2" cstate="print"/>
          <a:stretch>
            <a:fillRect/>
          </a:stretch>
        </p:blipFill>
        <p:spPr bwMode="auto">
          <a:xfrm>
            <a:off x="4929190" y="3500438"/>
            <a:ext cx="2312551" cy="308245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abangus">
  <a:themeElements>
    <a:clrScheme name="Prabangus">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abangu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400</TotalTime>
  <Words>1185</Words>
  <Application>Microsoft Office PowerPoint</Application>
  <PresentationFormat>Demonstracija ekrane (4:3)</PresentationFormat>
  <Paragraphs>79</Paragraphs>
  <Slides>23</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23</vt:i4>
      </vt:variant>
    </vt:vector>
  </HeadingPairs>
  <TitlesOfParts>
    <vt:vector size="27" baseType="lpstr">
      <vt:lpstr>Trebuchet MS</vt:lpstr>
      <vt:lpstr>Wingdings</vt:lpstr>
      <vt:lpstr>Wingdings 2</vt:lpstr>
      <vt:lpstr>Prabangus</vt:lpstr>
      <vt:lpstr>mokymo metodai Vengrijos Orosházi Református Két Tanítási Nyelvű Általános  mokykloje</vt:lpstr>
      <vt:lpstr>Aktyvūs mokymo(si) metodai</vt:lpstr>
      <vt:lpstr>Pamokos ne tik suoluose</vt:lpstr>
      <vt:lpstr>„PowerPoint“ pateiktis</vt:lpstr>
      <vt:lpstr>Labai efektyvi priemonė</vt:lpstr>
      <vt:lpstr>Dailės pamokose daug natūralių gamtos priemonių</vt:lpstr>
      <vt:lpstr>dėmesio koncentravimui. Rodyk priešingai nei girdi</vt:lpstr>
      <vt:lpstr>Gamtos pažinimo pamoka</vt:lpstr>
      <vt:lpstr>Stebuklinga dėžė.               Gamtos pažinimo pamoka.</vt:lpstr>
      <vt:lpstr>Nupiešti išmoktas reikšmes. Gamtos pažinimo pamoka.</vt:lpstr>
      <vt:lpstr>Muzikos pamoka. Visi po instrumentą</vt:lpstr>
      <vt:lpstr>Muzikos pamoka. Tinka  mankštai ir kitoje pamokoje. Žiūrėk ir stebėk.</vt:lpstr>
      <vt:lpstr>Anglų kalba.                        Situacijų vaidinimai.</vt:lpstr>
      <vt:lpstr>Anglų kalba. konkursas.                       Nebūk paskutinis. Kamuolys.</vt:lpstr>
      <vt:lpstr>Anglų kalba. Bingo!</vt:lpstr>
      <vt:lpstr>Mankšta  Anglų kalbos pamokoje.</vt:lpstr>
      <vt:lpstr>Matematika.  Susirask porą.</vt:lpstr>
      <vt:lpstr>Kieno greitesnė reakcija? Metodas žinių užtvirtinimui.</vt:lpstr>
      <vt:lpstr>Gimtoji kalba.</vt:lpstr>
      <vt:lpstr>Mankšta anglų kalbos pamokoje</vt:lpstr>
      <vt:lpstr>Mankštelė kumštis - delnas</vt:lpstr>
      <vt:lpstr>Idėjos. Namų darbų stendas </vt:lpstr>
      <vt:lpstr>   Geroji patirtis vengrijoje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Ausrele</dc:creator>
  <cp:lastModifiedBy>Ingrida</cp:lastModifiedBy>
  <cp:revision>74</cp:revision>
  <dcterms:created xsi:type="dcterms:W3CDTF">2019-12-14T07:06:58Z</dcterms:created>
  <dcterms:modified xsi:type="dcterms:W3CDTF">2020-04-15T11:45:16Z</dcterms:modified>
</cp:coreProperties>
</file>