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8" r:id="rId6"/>
    <p:sldId id="260" r:id="rId7"/>
    <p:sldId id="261" r:id="rId8"/>
    <p:sldId id="262" r:id="rId9"/>
    <p:sldId id="263" r:id="rId10"/>
    <p:sldId id="267" r:id="rId11"/>
    <p:sldId id="271" r:id="rId12"/>
    <p:sldId id="269" r:id="rId13"/>
    <p:sldId id="270" r:id="rId14"/>
    <p:sldId id="266" r:id="rId15"/>
    <p:sldId id="26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p:cNvSpPr>
            <a:spLocks noGrp="1"/>
          </p:cNvSpPr>
          <p:nvPr>
            <p:ph type="ctrTitle"/>
          </p:nvPr>
        </p:nvSpPr>
        <p:spPr>
          <a:xfrm>
            <a:off x="1524000" y="1122363"/>
            <a:ext cx="9144000" cy="2387600"/>
          </a:xfrm>
        </p:spPr>
        <p:txBody>
          <a:bodyPr anchor="b"/>
          <a:lstStyle>
            <a:lvl1pPr algn="ctr">
              <a:defRPr sz="6000"/>
            </a:lvl1pPr>
          </a:lstStyle>
          <a:p>
            <a:r>
              <a:rPr lang="lt-LT" smtClean="0"/>
              <a:t>Spustelėję redag. ruoš. pavad. stilių</a:t>
            </a:r>
            <a:endParaRPr lang="en-GB"/>
          </a:p>
        </p:txBody>
      </p:sp>
      <p:sp>
        <p:nvSpPr>
          <p:cNvPr id="3" name="Antrinis pavadinima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smtClean="0"/>
              <a:t>Spustelėkite norėdami redaguoti šablono paantraštės stilių</a:t>
            </a:r>
            <a:endParaRPr lang="en-GB"/>
          </a:p>
        </p:txBody>
      </p:sp>
      <p:sp>
        <p:nvSpPr>
          <p:cNvPr id="4" name="Datos vietos rezervavimo ženklas 3"/>
          <p:cNvSpPr>
            <a:spLocks noGrp="1"/>
          </p:cNvSpPr>
          <p:nvPr>
            <p:ph type="dt" sz="half" idx="10"/>
          </p:nvPr>
        </p:nvSpPr>
        <p:spPr/>
        <p:txBody>
          <a:bodyPr/>
          <a:lstStyle/>
          <a:p>
            <a:fld id="{E7FCC0E5-6A88-48B9-B8FE-9C70AA0090B2}" type="datetimeFigureOut">
              <a:rPr lang="en-GB" smtClean="0"/>
              <a:t>22/06/2021</a:t>
            </a:fld>
            <a:endParaRPr lang="en-GB"/>
          </a:p>
        </p:txBody>
      </p:sp>
      <p:sp>
        <p:nvSpPr>
          <p:cNvPr id="5" name="Poraštės vietos rezervavimo ženklas 4"/>
          <p:cNvSpPr>
            <a:spLocks noGrp="1"/>
          </p:cNvSpPr>
          <p:nvPr>
            <p:ph type="ftr" sz="quarter" idx="11"/>
          </p:nvPr>
        </p:nvSpPr>
        <p:spPr/>
        <p:txBody>
          <a:bodyPr/>
          <a:lstStyle/>
          <a:p>
            <a:endParaRPr lang="en-GB"/>
          </a:p>
        </p:txBody>
      </p:sp>
      <p:sp>
        <p:nvSpPr>
          <p:cNvPr id="6" name="Skaidrės numerio vietos rezervavimo ženklas 5"/>
          <p:cNvSpPr>
            <a:spLocks noGrp="1"/>
          </p:cNvSpPr>
          <p:nvPr>
            <p:ph type="sldNum" sz="quarter" idx="12"/>
          </p:nvPr>
        </p:nvSpPr>
        <p:spPr/>
        <p:txBody>
          <a:bodyPr/>
          <a:lstStyle/>
          <a:p>
            <a:fld id="{096A6429-5EE0-43D4-9BA5-10913E7F3711}" type="slidenum">
              <a:rPr lang="en-GB" smtClean="0"/>
              <a:t>‹#›</a:t>
            </a:fld>
            <a:endParaRPr lang="en-GB"/>
          </a:p>
        </p:txBody>
      </p:sp>
    </p:spTree>
    <p:extLst>
      <p:ext uri="{BB962C8B-B14F-4D97-AF65-F5344CB8AC3E}">
        <p14:creationId xmlns:p14="http://schemas.microsoft.com/office/powerpoint/2010/main" val="2204970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en-GB"/>
          </a:p>
        </p:txBody>
      </p:sp>
      <p:sp>
        <p:nvSpPr>
          <p:cNvPr id="3" name="Vertikalaus teksto vietos rezervavimo ženklas 2"/>
          <p:cNvSpPr>
            <a:spLocks noGrp="1"/>
          </p:cNvSpPr>
          <p:nvPr>
            <p:ph type="body" orient="vert" idx="1"/>
          </p:nvPr>
        </p:nvSpPr>
        <p:spPr/>
        <p:txBody>
          <a:bodyPr vert="eaVe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GB"/>
          </a:p>
        </p:txBody>
      </p:sp>
      <p:sp>
        <p:nvSpPr>
          <p:cNvPr id="4" name="Datos vietos rezervavimo ženklas 3"/>
          <p:cNvSpPr>
            <a:spLocks noGrp="1"/>
          </p:cNvSpPr>
          <p:nvPr>
            <p:ph type="dt" sz="half" idx="10"/>
          </p:nvPr>
        </p:nvSpPr>
        <p:spPr/>
        <p:txBody>
          <a:bodyPr/>
          <a:lstStyle/>
          <a:p>
            <a:fld id="{E7FCC0E5-6A88-48B9-B8FE-9C70AA0090B2}" type="datetimeFigureOut">
              <a:rPr lang="en-GB" smtClean="0"/>
              <a:t>22/06/2021</a:t>
            </a:fld>
            <a:endParaRPr lang="en-GB"/>
          </a:p>
        </p:txBody>
      </p:sp>
      <p:sp>
        <p:nvSpPr>
          <p:cNvPr id="5" name="Poraštės vietos rezervavimo ženklas 4"/>
          <p:cNvSpPr>
            <a:spLocks noGrp="1"/>
          </p:cNvSpPr>
          <p:nvPr>
            <p:ph type="ftr" sz="quarter" idx="11"/>
          </p:nvPr>
        </p:nvSpPr>
        <p:spPr/>
        <p:txBody>
          <a:bodyPr/>
          <a:lstStyle/>
          <a:p>
            <a:endParaRPr lang="en-GB"/>
          </a:p>
        </p:txBody>
      </p:sp>
      <p:sp>
        <p:nvSpPr>
          <p:cNvPr id="6" name="Skaidrės numerio vietos rezervavimo ženklas 5"/>
          <p:cNvSpPr>
            <a:spLocks noGrp="1"/>
          </p:cNvSpPr>
          <p:nvPr>
            <p:ph type="sldNum" sz="quarter" idx="12"/>
          </p:nvPr>
        </p:nvSpPr>
        <p:spPr/>
        <p:txBody>
          <a:bodyPr/>
          <a:lstStyle/>
          <a:p>
            <a:fld id="{096A6429-5EE0-43D4-9BA5-10913E7F3711}" type="slidenum">
              <a:rPr lang="en-GB" smtClean="0"/>
              <a:t>‹#›</a:t>
            </a:fld>
            <a:endParaRPr lang="en-GB"/>
          </a:p>
        </p:txBody>
      </p:sp>
    </p:spTree>
    <p:extLst>
      <p:ext uri="{BB962C8B-B14F-4D97-AF65-F5344CB8AC3E}">
        <p14:creationId xmlns:p14="http://schemas.microsoft.com/office/powerpoint/2010/main" val="503303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8724900" y="365125"/>
            <a:ext cx="2628900" cy="5811838"/>
          </a:xfrm>
        </p:spPr>
        <p:txBody>
          <a:bodyPr vert="eaVert"/>
          <a:lstStyle/>
          <a:p>
            <a:r>
              <a:rPr lang="lt-LT" smtClean="0"/>
              <a:t>Spustelėję redag. ruoš. pavad. stilių</a:t>
            </a:r>
            <a:endParaRPr lang="en-GB"/>
          </a:p>
        </p:txBody>
      </p:sp>
      <p:sp>
        <p:nvSpPr>
          <p:cNvPr id="3" name="Vertikalaus teksto vietos rezervavimo ženklas 2"/>
          <p:cNvSpPr>
            <a:spLocks noGrp="1"/>
          </p:cNvSpPr>
          <p:nvPr>
            <p:ph type="body" orient="vert" idx="1"/>
          </p:nvPr>
        </p:nvSpPr>
        <p:spPr>
          <a:xfrm>
            <a:off x="838200" y="365125"/>
            <a:ext cx="7734300" cy="5811838"/>
          </a:xfrm>
        </p:spPr>
        <p:txBody>
          <a:bodyPr vert="eaVe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GB"/>
          </a:p>
        </p:txBody>
      </p:sp>
      <p:sp>
        <p:nvSpPr>
          <p:cNvPr id="4" name="Datos vietos rezervavimo ženklas 3"/>
          <p:cNvSpPr>
            <a:spLocks noGrp="1"/>
          </p:cNvSpPr>
          <p:nvPr>
            <p:ph type="dt" sz="half" idx="10"/>
          </p:nvPr>
        </p:nvSpPr>
        <p:spPr/>
        <p:txBody>
          <a:bodyPr/>
          <a:lstStyle/>
          <a:p>
            <a:fld id="{E7FCC0E5-6A88-48B9-B8FE-9C70AA0090B2}" type="datetimeFigureOut">
              <a:rPr lang="en-GB" smtClean="0"/>
              <a:t>22/06/2021</a:t>
            </a:fld>
            <a:endParaRPr lang="en-GB"/>
          </a:p>
        </p:txBody>
      </p:sp>
      <p:sp>
        <p:nvSpPr>
          <p:cNvPr id="5" name="Poraštės vietos rezervavimo ženklas 4"/>
          <p:cNvSpPr>
            <a:spLocks noGrp="1"/>
          </p:cNvSpPr>
          <p:nvPr>
            <p:ph type="ftr" sz="quarter" idx="11"/>
          </p:nvPr>
        </p:nvSpPr>
        <p:spPr/>
        <p:txBody>
          <a:bodyPr/>
          <a:lstStyle/>
          <a:p>
            <a:endParaRPr lang="en-GB"/>
          </a:p>
        </p:txBody>
      </p:sp>
      <p:sp>
        <p:nvSpPr>
          <p:cNvPr id="6" name="Skaidrės numerio vietos rezervavimo ženklas 5"/>
          <p:cNvSpPr>
            <a:spLocks noGrp="1"/>
          </p:cNvSpPr>
          <p:nvPr>
            <p:ph type="sldNum" sz="quarter" idx="12"/>
          </p:nvPr>
        </p:nvSpPr>
        <p:spPr/>
        <p:txBody>
          <a:bodyPr/>
          <a:lstStyle/>
          <a:p>
            <a:fld id="{096A6429-5EE0-43D4-9BA5-10913E7F3711}" type="slidenum">
              <a:rPr lang="en-GB" smtClean="0"/>
              <a:t>‹#›</a:t>
            </a:fld>
            <a:endParaRPr lang="en-GB"/>
          </a:p>
        </p:txBody>
      </p:sp>
    </p:spTree>
    <p:extLst>
      <p:ext uri="{BB962C8B-B14F-4D97-AF65-F5344CB8AC3E}">
        <p14:creationId xmlns:p14="http://schemas.microsoft.com/office/powerpoint/2010/main" val="2297894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en-GB"/>
          </a:p>
        </p:txBody>
      </p:sp>
      <p:sp>
        <p:nvSpPr>
          <p:cNvPr id="3" name="Turinio vietos rezervavimo ženklas 2"/>
          <p:cNvSpPr>
            <a:spLocks noGrp="1"/>
          </p:cNvSpPr>
          <p:nvPr>
            <p:ph idx="1"/>
          </p:nvPr>
        </p:nvSpPr>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GB"/>
          </a:p>
        </p:txBody>
      </p:sp>
      <p:sp>
        <p:nvSpPr>
          <p:cNvPr id="4" name="Datos vietos rezervavimo ženklas 3"/>
          <p:cNvSpPr>
            <a:spLocks noGrp="1"/>
          </p:cNvSpPr>
          <p:nvPr>
            <p:ph type="dt" sz="half" idx="10"/>
          </p:nvPr>
        </p:nvSpPr>
        <p:spPr/>
        <p:txBody>
          <a:bodyPr/>
          <a:lstStyle/>
          <a:p>
            <a:fld id="{E7FCC0E5-6A88-48B9-B8FE-9C70AA0090B2}" type="datetimeFigureOut">
              <a:rPr lang="en-GB" smtClean="0"/>
              <a:t>22/06/2021</a:t>
            </a:fld>
            <a:endParaRPr lang="en-GB"/>
          </a:p>
        </p:txBody>
      </p:sp>
      <p:sp>
        <p:nvSpPr>
          <p:cNvPr id="5" name="Poraštės vietos rezervavimo ženklas 4"/>
          <p:cNvSpPr>
            <a:spLocks noGrp="1"/>
          </p:cNvSpPr>
          <p:nvPr>
            <p:ph type="ftr" sz="quarter" idx="11"/>
          </p:nvPr>
        </p:nvSpPr>
        <p:spPr/>
        <p:txBody>
          <a:bodyPr/>
          <a:lstStyle/>
          <a:p>
            <a:endParaRPr lang="en-GB"/>
          </a:p>
        </p:txBody>
      </p:sp>
      <p:sp>
        <p:nvSpPr>
          <p:cNvPr id="6" name="Skaidrės numerio vietos rezervavimo ženklas 5"/>
          <p:cNvSpPr>
            <a:spLocks noGrp="1"/>
          </p:cNvSpPr>
          <p:nvPr>
            <p:ph type="sldNum" sz="quarter" idx="12"/>
          </p:nvPr>
        </p:nvSpPr>
        <p:spPr/>
        <p:txBody>
          <a:bodyPr/>
          <a:lstStyle/>
          <a:p>
            <a:fld id="{096A6429-5EE0-43D4-9BA5-10913E7F3711}" type="slidenum">
              <a:rPr lang="en-GB" smtClean="0"/>
              <a:t>‹#›</a:t>
            </a:fld>
            <a:endParaRPr lang="en-GB"/>
          </a:p>
        </p:txBody>
      </p:sp>
    </p:spTree>
    <p:extLst>
      <p:ext uri="{BB962C8B-B14F-4D97-AF65-F5344CB8AC3E}">
        <p14:creationId xmlns:p14="http://schemas.microsoft.com/office/powerpoint/2010/main" val="171119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1850" y="1709738"/>
            <a:ext cx="10515600" cy="2852737"/>
          </a:xfrm>
        </p:spPr>
        <p:txBody>
          <a:bodyPr anchor="b"/>
          <a:lstStyle>
            <a:lvl1pPr>
              <a:defRPr sz="6000"/>
            </a:lvl1pPr>
          </a:lstStyle>
          <a:p>
            <a:r>
              <a:rPr lang="lt-LT" smtClean="0"/>
              <a:t>Spustelėję redag. ruoš. pavad. stilių</a:t>
            </a:r>
            <a:endParaRPr lang="en-GB"/>
          </a:p>
        </p:txBody>
      </p:sp>
      <p:sp>
        <p:nvSpPr>
          <p:cNvPr id="3" name="Teksto vietos rezervavimo ženklas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smtClean="0"/>
              <a:t>Redaguoti šablono teksto stilius</a:t>
            </a:r>
          </a:p>
        </p:txBody>
      </p:sp>
      <p:sp>
        <p:nvSpPr>
          <p:cNvPr id="4" name="Datos vietos rezervavimo ženklas 3"/>
          <p:cNvSpPr>
            <a:spLocks noGrp="1"/>
          </p:cNvSpPr>
          <p:nvPr>
            <p:ph type="dt" sz="half" idx="10"/>
          </p:nvPr>
        </p:nvSpPr>
        <p:spPr/>
        <p:txBody>
          <a:bodyPr/>
          <a:lstStyle/>
          <a:p>
            <a:fld id="{E7FCC0E5-6A88-48B9-B8FE-9C70AA0090B2}" type="datetimeFigureOut">
              <a:rPr lang="en-GB" smtClean="0"/>
              <a:t>22/06/2021</a:t>
            </a:fld>
            <a:endParaRPr lang="en-GB"/>
          </a:p>
        </p:txBody>
      </p:sp>
      <p:sp>
        <p:nvSpPr>
          <p:cNvPr id="5" name="Poraštės vietos rezervavimo ženklas 4"/>
          <p:cNvSpPr>
            <a:spLocks noGrp="1"/>
          </p:cNvSpPr>
          <p:nvPr>
            <p:ph type="ftr" sz="quarter" idx="11"/>
          </p:nvPr>
        </p:nvSpPr>
        <p:spPr/>
        <p:txBody>
          <a:bodyPr/>
          <a:lstStyle/>
          <a:p>
            <a:endParaRPr lang="en-GB"/>
          </a:p>
        </p:txBody>
      </p:sp>
      <p:sp>
        <p:nvSpPr>
          <p:cNvPr id="6" name="Skaidrės numerio vietos rezervavimo ženklas 5"/>
          <p:cNvSpPr>
            <a:spLocks noGrp="1"/>
          </p:cNvSpPr>
          <p:nvPr>
            <p:ph type="sldNum" sz="quarter" idx="12"/>
          </p:nvPr>
        </p:nvSpPr>
        <p:spPr/>
        <p:txBody>
          <a:bodyPr/>
          <a:lstStyle/>
          <a:p>
            <a:fld id="{096A6429-5EE0-43D4-9BA5-10913E7F3711}" type="slidenum">
              <a:rPr lang="en-GB" smtClean="0"/>
              <a:t>‹#›</a:t>
            </a:fld>
            <a:endParaRPr lang="en-GB"/>
          </a:p>
        </p:txBody>
      </p:sp>
    </p:spTree>
    <p:extLst>
      <p:ext uri="{BB962C8B-B14F-4D97-AF65-F5344CB8AC3E}">
        <p14:creationId xmlns:p14="http://schemas.microsoft.com/office/powerpoint/2010/main" val="3598044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en-GB"/>
          </a:p>
        </p:txBody>
      </p:sp>
      <p:sp>
        <p:nvSpPr>
          <p:cNvPr id="3" name="Turinio vietos rezervavimo ženklas 2"/>
          <p:cNvSpPr>
            <a:spLocks noGrp="1"/>
          </p:cNvSpPr>
          <p:nvPr>
            <p:ph sz="half" idx="1"/>
          </p:nvPr>
        </p:nvSpPr>
        <p:spPr>
          <a:xfrm>
            <a:off x="838200" y="1825625"/>
            <a:ext cx="5181600" cy="435133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GB"/>
          </a:p>
        </p:txBody>
      </p:sp>
      <p:sp>
        <p:nvSpPr>
          <p:cNvPr id="4" name="Turinio vietos rezervavimo ženklas 3"/>
          <p:cNvSpPr>
            <a:spLocks noGrp="1"/>
          </p:cNvSpPr>
          <p:nvPr>
            <p:ph sz="half" idx="2"/>
          </p:nvPr>
        </p:nvSpPr>
        <p:spPr>
          <a:xfrm>
            <a:off x="6172200" y="1825625"/>
            <a:ext cx="5181600" cy="435133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GB"/>
          </a:p>
        </p:txBody>
      </p:sp>
      <p:sp>
        <p:nvSpPr>
          <p:cNvPr id="5" name="Datos vietos rezervavimo ženklas 4"/>
          <p:cNvSpPr>
            <a:spLocks noGrp="1"/>
          </p:cNvSpPr>
          <p:nvPr>
            <p:ph type="dt" sz="half" idx="10"/>
          </p:nvPr>
        </p:nvSpPr>
        <p:spPr/>
        <p:txBody>
          <a:bodyPr/>
          <a:lstStyle/>
          <a:p>
            <a:fld id="{E7FCC0E5-6A88-48B9-B8FE-9C70AA0090B2}" type="datetimeFigureOut">
              <a:rPr lang="en-GB" smtClean="0"/>
              <a:t>22/06/2021</a:t>
            </a:fld>
            <a:endParaRPr lang="en-GB"/>
          </a:p>
        </p:txBody>
      </p:sp>
      <p:sp>
        <p:nvSpPr>
          <p:cNvPr id="6" name="Poraštės vietos rezervavimo ženklas 5"/>
          <p:cNvSpPr>
            <a:spLocks noGrp="1"/>
          </p:cNvSpPr>
          <p:nvPr>
            <p:ph type="ftr" sz="quarter" idx="11"/>
          </p:nvPr>
        </p:nvSpPr>
        <p:spPr/>
        <p:txBody>
          <a:bodyPr/>
          <a:lstStyle/>
          <a:p>
            <a:endParaRPr lang="en-GB"/>
          </a:p>
        </p:txBody>
      </p:sp>
      <p:sp>
        <p:nvSpPr>
          <p:cNvPr id="7" name="Skaidrės numerio vietos rezervavimo ženklas 6"/>
          <p:cNvSpPr>
            <a:spLocks noGrp="1"/>
          </p:cNvSpPr>
          <p:nvPr>
            <p:ph type="sldNum" sz="quarter" idx="12"/>
          </p:nvPr>
        </p:nvSpPr>
        <p:spPr/>
        <p:txBody>
          <a:bodyPr/>
          <a:lstStyle/>
          <a:p>
            <a:fld id="{096A6429-5EE0-43D4-9BA5-10913E7F3711}" type="slidenum">
              <a:rPr lang="en-GB" smtClean="0"/>
              <a:t>‹#›</a:t>
            </a:fld>
            <a:endParaRPr lang="en-GB"/>
          </a:p>
        </p:txBody>
      </p:sp>
    </p:spTree>
    <p:extLst>
      <p:ext uri="{BB962C8B-B14F-4D97-AF65-F5344CB8AC3E}">
        <p14:creationId xmlns:p14="http://schemas.microsoft.com/office/powerpoint/2010/main" val="2056873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365125"/>
            <a:ext cx="10515600" cy="1325563"/>
          </a:xfrm>
        </p:spPr>
        <p:txBody>
          <a:bodyPr/>
          <a:lstStyle/>
          <a:p>
            <a:r>
              <a:rPr lang="lt-LT" smtClean="0"/>
              <a:t>Spustelėję redag. ruoš. pavad. stilių</a:t>
            </a:r>
            <a:endParaRPr lang="en-GB"/>
          </a:p>
        </p:txBody>
      </p:sp>
      <p:sp>
        <p:nvSpPr>
          <p:cNvPr id="3" name="Teksto vietos rezervavimo ženklas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4" name="Turinio vietos rezervavimo ženklas 3"/>
          <p:cNvSpPr>
            <a:spLocks noGrp="1"/>
          </p:cNvSpPr>
          <p:nvPr>
            <p:ph sz="half" idx="2"/>
          </p:nvPr>
        </p:nvSpPr>
        <p:spPr>
          <a:xfrm>
            <a:off x="839788" y="2505075"/>
            <a:ext cx="5157787" cy="368458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GB"/>
          </a:p>
        </p:txBody>
      </p:sp>
      <p:sp>
        <p:nvSpPr>
          <p:cNvPr id="5" name="Teksto vietos rezervavimo ženklas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6" name="Turinio vietos rezervavimo ženklas 5"/>
          <p:cNvSpPr>
            <a:spLocks noGrp="1"/>
          </p:cNvSpPr>
          <p:nvPr>
            <p:ph sz="quarter" idx="4"/>
          </p:nvPr>
        </p:nvSpPr>
        <p:spPr>
          <a:xfrm>
            <a:off x="6172200" y="2505075"/>
            <a:ext cx="5183188" cy="368458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GB"/>
          </a:p>
        </p:txBody>
      </p:sp>
      <p:sp>
        <p:nvSpPr>
          <p:cNvPr id="7" name="Datos vietos rezervavimo ženklas 6"/>
          <p:cNvSpPr>
            <a:spLocks noGrp="1"/>
          </p:cNvSpPr>
          <p:nvPr>
            <p:ph type="dt" sz="half" idx="10"/>
          </p:nvPr>
        </p:nvSpPr>
        <p:spPr/>
        <p:txBody>
          <a:bodyPr/>
          <a:lstStyle/>
          <a:p>
            <a:fld id="{E7FCC0E5-6A88-48B9-B8FE-9C70AA0090B2}" type="datetimeFigureOut">
              <a:rPr lang="en-GB" smtClean="0"/>
              <a:t>22/06/2021</a:t>
            </a:fld>
            <a:endParaRPr lang="en-GB"/>
          </a:p>
        </p:txBody>
      </p:sp>
      <p:sp>
        <p:nvSpPr>
          <p:cNvPr id="8" name="Poraštės vietos rezervavimo ženklas 7"/>
          <p:cNvSpPr>
            <a:spLocks noGrp="1"/>
          </p:cNvSpPr>
          <p:nvPr>
            <p:ph type="ftr" sz="quarter" idx="11"/>
          </p:nvPr>
        </p:nvSpPr>
        <p:spPr/>
        <p:txBody>
          <a:bodyPr/>
          <a:lstStyle/>
          <a:p>
            <a:endParaRPr lang="en-GB"/>
          </a:p>
        </p:txBody>
      </p:sp>
      <p:sp>
        <p:nvSpPr>
          <p:cNvPr id="9" name="Skaidrės numerio vietos rezervavimo ženklas 8"/>
          <p:cNvSpPr>
            <a:spLocks noGrp="1"/>
          </p:cNvSpPr>
          <p:nvPr>
            <p:ph type="sldNum" sz="quarter" idx="12"/>
          </p:nvPr>
        </p:nvSpPr>
        <p:spPr/>
        <p:txBody>
          <a:bodyPr/>
          <a:lstStyle/>
          <a:p>
            <a:fld id="{096A6429-5EE0-43D4-9BA5-10913E7F3711}" type="slidenum">
              <a:rPr lang="en-GB" smtClean="0"/>
              <a:t>‹#›</a:t>
            </a:fld>
            <a:endParaRPr lang="en-GB"/>
          </a:p>
        </p:txBody>
      </p:sp>
    </p:spTree>
    <p:extLst>
      <p:ext uri="{BB962C8B-B14F-4D97-AF65-F5344CB8AC3E}">
        <p14:creationId xmlns:p14="http://schemas.microsoft.com/office/powerpoint/2010/main" val="2986485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en-GB"/>
          </a:p>
        </p:txBody>
      </p:sp>
      <p:sp>
        <p:nvSpPr>
          <p:cNvPr id="3" name="Datos vietos rezervavimo ženklas 2"/>
          <p:cNvSpPr>
            <a:spLocks noGrp="1"/>
          </p:cNvSpPr>
          <p:nvPr>
            <p:ph type="dt" sz="half" idx="10"/>
          </p:nvPr>
        </p:nvSpPr>
        <p:spPr/>
        <p:txBody>
          <a:bodyPr/>
          <a:lstStyle/>
          <a:p>
            <a:fld id="{E7FCC0E5-6A88-48B9-B8FE-9C70AA0090B2}" type="datetimeFigureOut">
              <a:rPr lang="en-GB" smtClean="0"/>
              <a:t>22/06/2021</a:t>
            </a:fld>
            <a:endParaRPr lang="en-GB"/>
          </a:p>
        </p:txBody>
      </p:sp>
      <p:sp>
        <p:nvSpPr>
          <p:cNvPr id="4" name="Poraštės vietos rezervavimo ženklas 3"/>
          <p:cNvSpPr>
            <a:spLocks noGrp="1"/>
          </p:cNvSpPr>
          <p:nvPr>
            <p:ph type="ftr" sz="quarter" idx="11"/>
          </p:nvPr>
        </p:nvSpPr>
        <p:spPr/>
        <p:txBody>
          <a:bodyPr/>
          <a:lstStyle/>
          <a:p>
            <a:endParaRPr lang="en-GB"/>
          </a:p>
        </p:txBody>
      </p:sp>
      <p:sp>
        <p:nvSpPr>
          <p:cNvPr id="5" name="Skaidrės numerio vietos rezervavimo ženklas 4"/>
          <p:cNvSpPr>
            <a:spLocks noGrp="1"/>
          </p:cNvSpPr>
          <p:nvPr>
            <p:ph type="sldNum" sz="quarter" idx="12"/>
          </p:nvPr>
        </p:nvSpPr>
        <p:spPr/>
        <p:txBody>
          <a:bodyPr/>
          <a:lstStyle/>
          <a:p>
            <a:fld id="{096A6429-5EE0-43D4-9BA5-10913E7F3711}" type="slidenum">
              <a:rPr lang="en-GB" smtClean="0"/>
              <a:t>‹#›</a:t>
            </a:fld>
            <a:endParaRPr lang="en-GB"/>
          </a:p>
        </p:txBody>
      </p:sp>
    </p:spTree>
    <p:extLst>
      <p:ext uri="{BB962C8B-B14F-4D97-AF65-F5344CB8AC3E}">
        <p14:creationId xmlns:p14="http://schemas.microsoft.com/office/powerpoint/2010/main" val="875527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E7FCC0E5-6A88-48B9-B8FE-9C70AA0090B2}" type="datetimeFigureOut">
              <a:rPr lang="en-GB" smtClean="0"/>
              <a:t>22/06/2021</a:t>
            </a:fld>
            <a:endParaRPr lang="en-GB"/>
          </a:p>
        </p:txBody>
      </p:sp>
      <p:sp>
        <p:nvSpPr>
          <p:cNvPr id="3" name="Poraštės vietos rezervavimo ženklas 2"/>
          <p:cNvSpPr>
            <a:spLocks noGrp="1"/>
          </p:cNvSpPr>
          <p:nvPr>
            <p:ph type="ftr" sz="quarter" idx="11"/>
          </p:nvPr>
        </p:nvSpPr>
        <p:spPr/>
        <p:txBody>
          <a:bodyPr/>
          <a:lstStyle/>
          <a:p>
            <a:endParaRPr lang="en-GB"/>
          </a:p>
        </p:txBody>
      </p:sp>
      <p:sp>
        <p:nvSpPr>
          <p:cNvPr id="4" name="Skaidrės numerio vietos rezervavimo ženklas 3"/>
          <p:cNvSpPr>
            <a:spLocks noGrp="1"/>
          </p:cNvSpPr>
          <p:nvPr>
            <p:ph type="sldNum" sz="quarter" idx="12"/>
          </p:nvPr>
        </p:nvSpPr>
        <p:spPr/>
        <p:txBody>
          <a:bodyPr/>
          <a:lstStyle/>
          <a:p>
            <a:fld id="{096A6429-5EE0-43D4-9BA5-10913E7F3711}" type="slidenum">
              <a:rPr lang="en-GB" smtClean="0"/>
              <a:t>‹#›</a:t>
            </a:fld>
            <a:endParaRPr lang="en-GB"/>
          </a:p>
        </p:txBody>
      </p:sp>
    </p:spTree>
    <p:extLst>
      <p:ext uri="{BB962C8B-B14F-4D97-AF65-F5344CB8AC3E}">
        <p14:creationId xmlns:p14="http://schemas.microsoft.com/office/powerpoint/2010/main" val="194768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en-GB"/>
          </a:p>
        </p:txBody>
      </p:sp>
      <p:sp>
        <p:nvSpPr>
          <p:cNvPr id="3" name="Turinio vietos rezervavimo ženklas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GB"/>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Redaguoti šablono teksto stilius</a:t>
            </a:r>
          </a:p>
        </p:txBody>
      </p:sp>
      <p:sp>
        <p:nvSpPr>
          <p:cNvPr id="5" name="Datos vietos rezervavimo ženklas 4"/>
          <p:cNvSpPr>
            <a:spLocks noGrp="1"/>
          </p:cNvSpPr>
          <p:nvPr>
            <p:ph type="dt" sz="half" idx="10"/>
          </p:nvPr>
        </p:nvSpPr>
        <p:spPr/>
        <p:txBody>
          <a:bodyPr/>
          <a:lstStyle/>
          <a:p>
            <a:fld id="{E7FCC0E5-6A88-48B9-B8FE-9C70AA0090B2}" type="datetimeFigureOut">
              <a:rPr lang="en-GB" smtClean="0"/>
              <a:t>22/06/2021</a:t>
            </a:fld>
            <a:endParaRPr lang="en-GB"/>
          </a:p>
        </p:txBody>
      </p:sp>
      <p:sp>
        <p:nvSpPr>
          <p:cNvPr id="6" name="Poraštės vietos rezervavimo ženklas 5"/>
          <p:cNvSpPr>
            <a:spLocks noGrp="1"/>
          </p:cNvSpPr>
          <p:nvPr>
            <p:ph type="ftr" sz="quarter" idx="11"/>
          </p:nvPr>
        </p:nvSpPr>
        <p:spPr/>
        <p:txBody>
          <a:bodyPr/>
          <a:lstStyle/>
          <a:p>
            <a:endParaRPr lang="en-GB"/>
          </a:p>
        </p:txBody>
      </p:sp>
      <p:sp>
        <p:nvSpPr>
          <p:cNvPr id="7" name="Skaidrės numerio vietos rezervavimo ženklas 6"/>
          <p:cNvSpPr>
            <a:spLocks noGrp="1"/>
          </p:cNvSpPr>
          <p:nvPr>
            <p:ph type="sldNum" sz="quarter" idx="12"/>
          </p:nvPr>
        </p:nvSpPr>
        <p:spPr/>
        <p:txBody>
          <a:bodyPr/>
          <a:lstStyle/>
          <a:p>
            <a:fld id="{096A6429-5EE0-43D4-9BA5-10913E7F3711}" type="slidenum">
              <a:rPr lang="en-GB" smtClean="0"/>
              <a:t>‹#›</a:t>
            </a:fld>
            <a:endParaRPr lang="en-GB"/>
          </a:p>
        </p:txBody>
      </p:sp>
    </p:spTree>
    <p:extLst>
      <p:ext uri="{BB962C8B-B14F-4D97-AF65-F5344CB8AC3E}">
        <p14:creationId xmlns:p14="http://schemas.microsoft.com/office/powerpoint/2010/main" val="1665248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en-GB"/>
          </a:p>
        </p:txBody>
      </p:sp>
      <p:sp>
        <p:nvSpPr>
          <p:cNvPr id="3" name="Paveikslėlio vietos rezervavimo ženklas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Redaguoti šablono teksto stilius</a:t>
            </a:r>
          </a:p>
        </p:txBody>
      </p:sp>
      <p:sp>
        <p:nvSpPr>
          <p:cNvPr id="5" name="Datos vietos rezervavimo ženklas 4"/>
          <p:cNvSpPr>
            <a:spLocks noGrp="1"/>
          </p:cNvSpPr>
          <p:nvPr>
            <p:ph type="dt" sz="half" idx="10"/>
          </p:nvPr>
        </p:nvSpPr>
        <p:spPr/>
        <p:txBody>
          <a:bodyPr/>
          <a:lstStyle/>
          <a:p>
            <a:fld id="{E7FCC0E5-6A88-48B9-B8FE-9C70AA0090B2}" type="datetimeFigureOut">
              <a:rPr lang="en-GB" smtClean="0"/>
              <a:t>22/06/2021</a:t>
            </a:fld>
            <a:endParaRPr lang="en-GB"/>
          </a:p>
        </p:txBody>
      </p:sp>
      <p:sp>
        <p:nvSpPr>
          <p:cNvPr id="6" name="Poraštės vietos rezervavimo ženklas 5"/>
          <p:cNvSpPr>
            <a:spLocks noGrp="1"/>
          </p:cNvSpPr>
          <p:nvPr>
            <p:ph type="ftr" sz="quarter" idx="11"/>
          </p:nvPr>
        </p:nvSpPr>
        <p:spPr/>
        <p:txBody>
          <a:bodyPr/>
          <a:lstStyle/>
          <a:p>
            <a:endParaRPr lang="en-GB"/>
          </a:p>
        </p:txBody>
      </p:sp>
      <p:sp>
        <p:nvSpPr>
          <p:cNvPr id="7" name="Skaidrės numerio vietos rezervavimo ženklas 6"/>
          <p:cNvSpPr>
            <a:spLocks noGrp="1"/>
          </p:cNvSpPr>
          <p:nvPr>
            <p:ph type="sldNum" sz="quarter" idx="12"/>
          </p:nvPr>
        </p:nvSpPr>
        <p:spPr/>
        <p:txBody>
          <a:bodyPr/>
          <a:lstStyle/>
          <a:p>
            <a:fld id="{096A6429-5EE0-43D4-9BA5-10913E7F3711}" type="slidenum">
              <a:rPr lang="en-GB" smtClean="0"/>
              <a:t>‹#›</a:t>
            </a:fld>
            <a:endParaRPr lang="en-GB"/>
          </a:p>
        </p:txBody>
      </p:sp>
    </p:spTree>
    <p:extLst>
      <p:ext uri="{BB962C8B-B14F-4D97-AF65-F5344CB8AC3E}">
        <p14:creationId xmlns:p14="http://schemas.microsoft.com/office/powerpoint/2010/main" val="3912234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smtClean="0"/>
              <a:t>Spustelėję redag. ruoš. pavad. stilių</a:t>
            </a:r>
            <a:endParaRPr lang="en-GB"/>
          </a:p>
        </p:txBody>
      </p:sp>
      <p:sp>
        <p:nvSpPr>
          <p:cNvPr id="3" name="Teksto vietos rezervavimo ženklas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GB"/>
          </a:p>
        </p:txBody>
      </p:sp>
      <p:sp>
        <p:nvSpPr>
          <p:cNvPr id="4" name="Datos vietos rezervavimo ženklas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FCC0E5-6A88-48B9-B8FE-9C70AA0090B2}" type="datetimeFigureOut">
              <a:rPr lang="en-GB" smtClean="0"/>
              <a:t>22/06/2021</a:t>
            </a:fld>
            <a:endParaRPr lang="en-GB"/>
          </a:p>
        </p:txBody>
      </p:sp>
      <p:sp>
        <p:nvSpPr>
          <p:cNvPr id="5" name="Poraštės vietos rezervavimo ženklas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kaidrės numerio vietos rezervavimo ženklas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6A6429-5EE0-43D4-9BA5-10913E7F3711}" type="slidenum">
              <a:rPr lang="en-GB" smtClean="0"/>
              <a:t>‹#›</a:t>
            </a:fld>
            <a:endParaRPr lang="en-GB"/>
          </a:p>
        </p:txBody>
      </p:sp>
    </p:spTree>
    <p:extLst>
      <p:ext uri="{BB962C8B-B14F-4D97-AF65-F5344CB8AC3E}">
        <p14:creationId xmlns:p14="http://schemas.microsoft.com/office/powerpoint/2010/main" val="288672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youtube.com/watch?v=3ZPrqm996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p:txBody>
          <a:bodyPr>
            <a:normAutofit fontScale="90000"/>
          </a:bodyPr>
          <a:lstStyle/>
          <a:p>
            <a:r>
              <a:rPr lang="lt-LT" b="1" dirty="0" smtClean="0"/>
              <a:t>Mobilumo projektų akreditacija bendrojo ugdymo srityje</a:t>
            </a:r>
            <a:endParaRPr lang="en-GB" b="1" dirty="0"/>
          </a:p>
        </p:txBody>
      </p:sp>
      <p:sp>
        <p:nvSpPr>
          <p:cNvPr id="3" name="Antrinis pavadinimas 2"/>
          <p:cNvSpPr>
            <a:spLocks noGrp="1"/>
          </p:cNvSpPr>
          <p:nvPr>
            <p:ph type="subTitle" idx="1"/>
          </p:nvPr>
        </p:nvSpPr>
        <p:spPr/>
        <p:txBody>
          <a:bodyPr>
            <a:normAutofit lnSpcReduction="10000"/>
          </a:bodyPr>
          <a:lstStyle/>
          <a:p>
            <a:r>
              <a:rPr lang="lt-LT" dirty="0" smtClean="0"/>
              <a:t>Vilija </a:t>
            </a:r>
            <a:r>
              <a:rPr lang="lt-LT" dirty="0" err="1" smtClean="0"/>
              <a:t>Bakutytė</a:t>
            </a:r>
            <a:r>
              <a:rPr lang="lt-LT" dirty="0" smtClean="0"/>
              <a:t>, projektų vadovė</a:t>
            </a:r>
          </a:p>
          <a:p>
            <a:endParaRPr lang="lt-LT" dirty="0"/>
          </a:p>
          <a:p>
            <a:r>
              <a:rPr lang="lt-LT" dirty="0" smtClean="0"/>
              <a:t>Kėdainių profesinio rengimo centras</a:t>
            </a:r>
          </a:p>
          <a:p>
            <a:r>
              <a:rPr lang="lt-LT" dirty="0" smtClean="0"/>
              <a:t>2021 metai</a:t>
            </a:r>
            <a:endParaRPr lang="en-GB" dirty="0"/>
          </a:p>
        </p:txBody>
      </p:sp>
      <p:pic>
        <p:nvPicPr>
          <p:cNvPr id="5" name="Paveikslėlis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0400" y="522288"/>
            <a:ext cx="4084638"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 descr="prc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02919" y="357982"/>
            <a:ext cx="1609725"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52671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en-GB" b="1" dirty="0"/>
              <a:t>„Erasmus“ </a:t>
            </a:r>
            <a:r>
              <a:rPr lang="en-GB" b="1" dirty="0" smtClean="0"/>
              <a:t>plan</a:t>
            </a:r>
            <a:r>
              <a:rPr lang="lt-LT" b="1" dirty="0" err="1" smtClean="0"/>
              <a:t>as</a:t>
            </a:r>
            <a:endParaRPr lang="en-GB" b="1" dirty="0"/>
          </a:p>
        </p:txBody>
      </p:sp>
      <p:sp>
        <p:nvSpPr>
          <p:cNvPr id="3" name="Turinio vietos rezervavimo ženklas 2"/>
          <p:cNvSpPr>
            <a:spLocks noGrp="1"/>
          </p:cNvSpPr>
          <p:nvPr>
            <p:ph idx="1"/>
          </p:nvPr>
        </p:nvSpPr>
        <p:spPr/>
        <p:txBody>
          <a:bodyPr>
            <a:normAutofit fontScale="77500" lnSpcReduction="20000"/>
          </a:bodyPr>
          <a:lstStyle/>
          <a:p>
            <a:r>
              <a:rPr lang="lt-LT" dirty="0" smtClean="0"/>
              <a:t>1 </a:t>
            </a:r>
            <a:r>
              <a:rPr lang="lt-LT" dirty="0"/>
              <a:t>pagrindinis „</a:t>
            </a:r>
            <a:r>
              <a:rPr lang="lt-LT" dirty="0" err="1"/>
              <a:t>Erasmus</a:t>
            </a:r>
            <a:r>
              <a:rPr lang="lt-LT" dirty="0"/>
              <a:t>“ programos veiksmas </a:t>
            </a:r>
            <a:r>
              <a:rPr lang="lt-LT" b="1" dirty="0"/>
              <a:t>suteikia asmenims mokymosi mobilumo galimybes</a:t>
            </a:r>
            <a:r>
              <a:rPr lang="lt-LT" dirty="0"/>
              <a:t> ir </a:t>
            </a:r>
            <a:r>
              <a:rPr lang="lt-LT" b="1" dirty="0"/>
              <a:t>remia švietimo institucijų ir kitų organizacijų</a:t>
            </a:r>
            <a:r>
              <a:rPr lang="lt-LT" dirty="0"/>
              <a:t>, susijusių su visą gyvenimą trunkančiu mokymu, </a:t>
            </a:r>
            <a:r>
              <a:rPr lang="lt-LT" b="1" dirty="0"/>
              <a:t>plėtrą Europoje. </a:t>
            </a:r>
            <a:endParaRPr lang="lt-LT" b="1" dirty="0" smtClean="0"/>
          </a:p>
          <a:p>
            <a:r>
              <a:rPr lang="lt-LT" dirty="0" smtClean="0"/>
              <a:t>Lėšos</a:t>
            </a:r>
            <a:r>
              <a:rPr lang="lt-LT" dirty="0"/>
              <a:t>, kurias jūsų organizacija gauna iš „</a:t>
            </a:r>
            <a:r>
              <a:rPr lang="lt-LT" dirty="0" err="1"/>
              <a:t>Erasmus</a:t>
            </a:r>
            <a:r>
              <a:rPr lang="lt-LT" dirty="0"/>
              <a:t>“ programos, turėtų padėti įgyvendinti abu šiuos tikslus. Tai reiškia, kad organizuodami savo dalyvių </a:t>
            </a:r>
            <a:r>
              <a:rPr lang="lt-LT" dirty="0" err="1"/>
              <a:t>judumo</a:t>
            </a:r>
            <a:r>
              <a:rPr lang="lt-LT" dirty="0"/>
              <a:t> veiklą, </a:t>
            </a:r>
            <a:r>
              <a:rPr lang="lt-LT" b="1" dirty="0"/>
              <a:t>turėtumėte siekti ir platesnių savo organizacijos tikslų. </a:t>
            </a:r>
            <a:endParaRPr lang="lt-LT" b="1" dirty="0" smtClean="0"/>
          </a:p>
          <a:p>
            <a:r>
              <a:rPr lang="lt-LT" dirty="0" smtClean="0"/>
              <a:t>To </a:t>
            </a:r>
            <a:r>
              <a:rPr lang="lt-LT" dirty="0"/>
              <a:t>siekdami, </a:t>
            </a:r>
            <a:r>
              <a:rPr lang="lt-LT" dirty="0" smtClean="0"/>
              <a:t>jūs parengiate </a:t>
            </a:r>
            <a:r>
              <a:rPr lang="lt-LT" dirty="0"/>
              <a:t>„</a:t>
            </a:r>
            <a:r>
              <a:rPr lang="lt-LT" dirty="0" err="1"/>
              <a:t>Erasmus</a:t>
            </a:r>
            <a:r>
              <a:rPr lang="lt-LT" dirty="0"/>
              <a:t> planą“: planą, kuriame </a:t>
            </a:r>
            <a:r>
              <a:rPr lang="lt-LT" b="1" dirty="0"/>
              <a:t>mobilumo veikla susiejama su jūsų organizacijos poreikiais ir tikslais. </a:t>
            </a:r>
            <a:endParaRPr lang="lt-LT" b="1" dirty="0" smtClean="0"/>
          </a:p>
          <a:p>
            <a:r>
              <a:rPr lang="lt-LT" dirty="0" smtClean="0"/>
              <a:t>Jūsų </a:t>
            </a:r>
            <a:r>
              <a:rPr lang="lt-LT" dirty="0"/>
              <a:t>„</a:t>
            </a:r>
            <a:r>
              <a:rPr lang="lt-LT" dirty="0" err="1"/>
              <a:t>Erasmus</a:t>
            </a:r>
            <a:r>
              <a:rPr lang="lt-LT" dirty="0"/>
              <a:t>“ planas turėtų atsakyti į vieną pagrindinį klausimą: </a:t>
            </a:r>
            <a:r>
              <a:rPr lang="lt-LT" b="1" dirty="0"/>
              <a:t>kaip jūs naudosite programą naudingai savo organizacijai ir visiems jos darbuotojams bei besimokantiesiems, nesvarbu, ar jie dalyvauja mobilumo veikloje, ar ne. </a:t>
            </a:r>
            <a:endParaRPr lang="lt-LT" b="1" dirty="0" smtClean="0"/>
          </a:p>
          <a:p>
            <a:r>
              <a:rPr lang="lt-LT" dirty="0" err="1" smtClean="0"/>
              <a:t>Erasmus</a:t>
            </a:r>
            <a:r>
              <a:rPr lang="lt-LT" dirty="0"/>
              <a:t>“ planą sudaro trys dalys: tikslai, veikla ir valdymo bei išteklių planavimas. </a:t>
            </a:r>
            <a:endParaRPr lang="lt-LT" dirty="0" smtClean="0"/>
          </a:p>
          <a:p>
            <a:r>
              <a:rPr lang="lt-LT" dirty="0" smtClean="0"/>
              <a:t>Jūsų </a:t>
            </a:r>
            <a:r>
              <a:rPr lang="lt-LT" dirty="0"/>
              <a:t>taip pat bus paprašyta </a:t>
            </a:r>
            <a:r>
              <a:rPr lang="lt-LT" b="1" dirty="0"/>
              <a:t>užsisakyti „</a:t>
            </a:r>
            <a:r>
              <a:rPr lang="lt-LT" b="1" dirty="0" err="1"/>
              <a:t>Erasmus</a:t>
            </a:r>
            <a:r>
              <a:rPr lang="lt-LT" b="1" dirty="0"/>
              <a:t>“ kokybės standartus</a:t>
            </a:r>
            <a:r>
              <a:rPr lang="lt-LT" dirty="0"/>
              <a:t>, apibrėžiančius bendras gaires organizacijoms, dalyvaujančioms programoje visoje Europoje.</a:t>
            </a:r>
            <a:endParaRPr lang="en-GB" dirty="0"/>
          </a:p>
          <a:p>
            <a:endParaRPr lang="en-GB" dirty="0"/>
          </a:p>
        </p:txBody>
      </p:sp>
    </p:spTree>
    <p:extLst>
      <p:ext uri="{BB962C8B-B14F-4D97-AF65-F5344CB8AC3E}">
        <p14:creationId xmlns:p14="http://schemas.microsoft.com/office/powerpoint/2010/main" val="2545085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en-GB" dirty="0"/>
              <a:t>Erasmus“ plan</a:t>
            </a:r>
            <a:r>
              <a:rPr lang="lt-LT" dirty="0" err="1"/>
              <a:t>as</a:t>
            </a:r>
            <a:endParaRPr lang="en-GB" dirty="0"/>
          </a:p>
        </p:txBody>
      </p:sp>
      <p:sp>
        <p:nvSpPr>
          <p:cNvPr id="3" name="Turinio vietos rezervavimo ženklas 2"/>
          <p:cNvSpPr>
            <a:spLocks noGrp="1"/>
          </p:cNvSpPr>
          <p:nvPr>
            <p:ph idx="1"/>
          </p:nvPr>
        </p:nvSpPr>
        <p:spPr/>
        <p:txBody>
          <a:bodyPr>
            <a:normAutofit fontScale="92500" lnSpcReduction="20000"/>
          </a:bodyPr>
          <a:lstStyle/>
          <a:p>
            <a:r>
              <a:rPr lang="lt-LT" dirty="0"/>
              <a:t>Svarbiausias dalykas, į kurį reikia atsižvelgti, yra tas, kad </a:t>
            </a:r>
            <a:r>
              <a:rPr lang="lt-LT" b="1" dirty="0"/>
              <a:t>jūsų „</a:t>
            </a:r>
            <a:r>
              <a:rPr lang="lt-LT" b="1" dirty="0" err="1"/>
              <a:t>Erasmus</a:t>
            </a:r>
            <a:r>
              <a:rPr lang="lt-LT" b="1" dirty="0"/>
              <a:t>“ planas turėtų būti nuoseklus ir tinkamas jūsų organizacijai, jos patirčiai ir </a:t>
            </a:r>
            <a:r>
              <a:rPr lang="lt-LT" b="1" dirty="0" smtClean="0"/>
              <a:t>užmojams.</a:t>
            </a:r>
          </a:p>
          <a:p>
            <a:r>
              <a:rPr lang="lt-LT" b="1" dirty="0" smtClean="0"/>
              <a:t>Paraiška </a:t>
            </a:r>
            <a:r>
              <a:rPr lang="lt-LT" b="1" dirty="0"/>
              <a:t>turi būti originalus pasiūlymas, parašytas specialiai jūsų </a:t>
            </a:r>
            <a:r>
              <a:rPr lang="lt-LT" b="1" dirty="0" smtClean="0"/>
              <a:t>organizacijai.</a:t>
            </a:r>
          </a:p>
          <a:p>
            <a:r>
              <a:rPr lang="lt-LT" dirty="0" smtClean="0"/>
              <a:t>Atsakydami </a:t>
            </a:r>
            <a:r>
              <a:rPr lang="lt-LT" dirty="0"/>
              <a:t>į klausimus ir apibrėždami tikslus, turėtumėte </a:t>
            </a:r>
            <a:r>
              <a:rPr lang="lt-LT" dirty="0" smtClean="0"/>
              <a:t>Jūsų </a:t>
            </a:r>
            <a:r>
              <a:rPr lang="lt-LT" dirty="0"/>
              <a:t>„</a:t>
            </a:r>
            <a:r>
              <a:rPr lang="lt-LT" dirty="0" err="1"/>
              <a:t>Erasmus</a:t>
            </a:r>
            <a:r>
              <a:rPr lang="lt-LT" dirty="0"/>
              <a:t>“ akreditacijos paraiška turėtų būti bendro jūsų organizacijos darbo rezultatas. </a:t>
            </a:r>
            <a:endParaRPr lang="lt-LT" dirty="0" smtClean="0"/>
          </a:p>
          <a:p>
            <a:r>
              <a:rPr lang="lt-LT" dirty="0" smtClean="0"/>
              <a:t>Turėtumėte </a:t>
            </a:r>
            <a:r>
              <a:rPr lang="lt-LT" dirty="0"/>
              <a:t>aptarti atsakymus tarp kolegų ir su savo vadovais. Jei jums atrodo, kad paraiška yra per sunki, galite apsvarstyti galimybę sumažinti siūlomų tikslų ir dalyvių skaičių. </a:t>
            </a:r>
            <a:endParaRPr lang="lt-LT" dirty="0" smtClean="0"/>
          </a:p>
          <a:p>
            <a:r>
              <a:rPr lang="lt-LT" dirty="0" smtClean="0"/>
              <a:t>„</a:t>
            </a:r>
            <a:r>
              <a:rPr lang="lt-LT" dirty="0" err="1"/>
              <a:t>Erasmus</a:t>
            </a:r>
            <a:r>
              <a:rPr lang="lt-LT" dirty="0"/>
              <a:t>“ akreditacija skirta tam, kad organizacijos galėtų mokytis ir tobulėti bėgant laikui. </a:t>
            </a:r>
            <a:endParaRPr lang="en-GB" dirty="0"/>
          </a:p>
        </p:txBody>
      </p:sp>
    </p:spTree>
    <p:extLst>
      <p:ext uri="{BB962C8B-B14F-4D97-AF65-F5344CB8AC3E}">
        <p14:creationId xmlns:p14="http://schemas.microsoft.com/office/powerpoint/2010/main" val="901194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a:t>Mobilumo veiklų tipai</a:t>
            </a:r>
            <a:endParaRPr lang="en-GB" dirty="0"/>
          </a:p>
        </p:txBody>
      </p:sp>
      <p:sp>
        <p:nvSpPr>
          <p:cNvPr id="3" name="Turinio vietos rezervavimo ženklas 2"/>
          <p:cNvSpPr>
            <a:spLocks noGrp="1"/>
          </p:cNvSpPr>
          <p:nvPr>
            <p:ph idx="1"/>
          </p:nvPr>
        </p:nvSpPr>
        <p:spPr/>
        <p:txBody>
          <a:bodyPr/>
          <a:lstStyle/>
          <a:p>
            <a:r>
              <a:rPr lang="lt-LT" dirty="0"/>
              <a:t>Mobilumo projektuose </a:t>
            </a:r>
            <a:r>
              <a:rPr lang="lt-LT" b="1" dirty="0"/>
              <a:t>mokyklų personalui </a:t>
            </a:r>
            <a:r>
              <a:rPr lang="lt-LT" dirty="0"/>
              <a:t>išliko galimybė dalyvauti jau įprastose mobilumo veiklose: </a:t>
            </a:r>
            <a:r>
              <a:rPr lang="lt-LT" b="1" dirty="0"/>
              <a:t>kvalifikacijos tobulinimo kursuose, vykti į kolegų darbo stebėjimą kitose šalyse ir mokymo vizitus, kurių metu Lietuvos mokytojai moko kitų šalių mokinius</a:t>
            </a:r>
            <a:r>
              <a:rPr lang="lt-LT" b="1" dirty="0" smtClean="0"/>
              <a:t>.</a:t>
            </a:r>
          </a:p>
          <a:p>
            <a:r>
              <a:rPr lang="lt-LT" dirty="0"/>
              <a:t>Mokinių mobilumo veiklos persikėlė iš anksčiau įgyvendintų mokyklų partnerysčių projektų į 1 pagrindinį veiksmą ir yra šios:</a:t>
            </a:r>
          </a:p>
          <a:p>
            <a:pPr marL="0" indent="0">
              <a:buNone/>
            </a:pPr>
            <a:r>
              <a:rPr lang="lt-LT" dirty="0" smtClean="0"/>
              <a:t>-</a:t>
            </a:r>
            <a:r>
              <a:rPr lang="lt-LT" dirty="0"/>
              <a:t> </a:t>
            </a:r>
            <a:r>
              <a:rPr lang="lt-LT" b="1" dirty="0" smtClean="0"/>
              <a:t>Grupinis </a:t>
            </a:r>
            <a:r>
              <a:rPr lang="lt-LT" b="1" dirty="0"/>
              <a:t>mokinių mobilumas;</a:t>
            </a:r>
          </a:p>
          <a:p>
            <a:pPr marL="0" indent="0">
              <a:buNone/>
            </a:pPr>
            <a:r>
              <a:rPr lang="lt-LT" b="1" dirty="0" smtClean="0"/>
              <a:t>- Trumpalaikis </a:t>
            </a:r>
            <a:r>
              <a:rPr lang="lt-LT" b="1" dirty="0"/>
              <a:t>mokinių mobilumas;</a:t>
            </a:r>
          </a:p>
          <a:p>
            <a:pPr marL="0" indent="0">
              <a:buNone/>
            </a:pPr>
            <a:r>
              <a:rPr lang="lt-LT" b="1" dirty="0" smtClean="0"/>
              <a:t>- Ilgalaikis </a:t>
            </a:r>
            <a:r>
              <a:rPr lang="lt-LT" b="1" dirty="0"/>
              <a:t>mokinių mobilumas.</a:t>
            </a:r>
          </a:p>
          <a:p>
            <a:endParaRPr lang="en-GB" dirty="0"/>
          </a:p>
        </p:txBody>
      </p:sp>
    </p:spTree>
    <p:extLst>
      <p:ext uri="{BB962C8B-B14F-4D97-AF65-F5344CB8AC3E}">
        <p14:creationId xmlns:p14="http://schemas.microsoft.com/office/powerpoint/2010/main" val="310850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a:t>Mobilumo veiklų tipai</a:t>
            </a:r>
            <a:endParaRPr lang="en-GB" dirty="0"/>
          </a:p>
        </p:txBody>
      </p:sp>
      <p:sp>
        <p:nvSpPr>
          <p:cNvPr id="3" name="Turinio vietos rezervavimo ženklas 2"/>
          <p:cNvSpPr>
            <a:spLocks noGrp="1"/>
          </p:cNvSpPr>
          <p:nvPr>
            <p:ph idx="1"/>
          </p:nvPr>
        </p:nvSpPr>
        <p:spPr>
          <a:xfrm>
            <a:off x="838200" y="1371600"/>
            <a:ext cx="10515600" cy="5203767"/>
          </a:xfrm>
        </p:spPr>
        <p:txBody>
          <a:bodyPr>
            <a:normAutofit fontScale="85000" lnSpcReduction="20000"/>
          </a:bodyPr>
          <a:lstStyle/>
          <a:p>
            <a:r>
              <a:rPr lang="lt-LT" dirty="0"/>
              <a:t>Programa taip pat numato ir kitų naujovių pasirenkant veiklas. Viena iš jų – galimybė į savo instituciją </a:t>
            </a:r>
            <a:r>
              <a:rPr lang="lt-LT" b="1" dirty="0"/>
              <a:t>pasikviesti ekspertą iš kitų šalių</a:t>
            </a:r>
            <a:r>
              <a:rPr lang="lt-LT" dirty="0"/>
              <a:t>, kuris suteiktų pagalbą gerinant mokymo ir mokymosi procesą (pvz., mokymai personalui, naujų metodų „perdavimas“ ar pagalba patirties ir įgūdžių perkėlimui į mokyklos ugdymo procesą). Tinkami dalyviai – asmenys, turintys ekspertinės patirties bendrajame ugdyme.</a:t>
            </a:r>
          </a:p>
          <a:p>
            <a:r>
              <a:rPr lang="lt-LT" b="1" dirty="0" smtClean="0"/>
              <a:t>Parengiamieji </a:t>
            </a:r>
            <a:r>
              <a:rPr lang="lt-LT" b="1" dirty="0"/>
              <a:t>vizitai </a:t>
            </a:r>
            <a:r>
              <a:rPr lang="lt-LT" dirty="0"/>
              <a:t>galimi tik gavus finansavimą projektui (ankstesniuose programų etapuose jie buvo galimi iki paraiškų pateikimo, kad partneriai susitartų dėl teikiamo projekto veiklų) ir organizuojami prieš patvirtinto projekto </a:t>
            </a:r>
            <a:r>
              <a:rPr lang="lt-LT" dirty="0" err="1"/>
              <a:t>mobilumus</a:t>
            </a:r>
            <a:r>
              <a:rPr lang="lt-LT" dirty="0"/>
              <a:t>. Juose galės dalyvauti ir mokiniai. Taip pat toks vizitas labai rekomenduojamas įgyvendinant ilgalaikio mokinių mobilumo veiklą. Mokiniai turėtų galimybę dar prieš pradedant mokslus apsilankyti priimančioje mokykloje</a:t>
            </a:r>
          </a:p>
          <a:p>
            <a:r>
              <a:rPr lang="lt-LT" b="1" dirty="0"/>
              <a:t>Būsimų mokytojų iš užsienio praktika </a:t>
            </a:r>
            <a:r>
              <a:rPr lang="lt-LT" dirty="0"/>
              <a:t>– mokyklos gali pasikviesti kitų šalių bet kurio mokomojo dalyko būsimą mokytoją, kuris studijuoja mokytojus rengiančioje institucijoje ar neseniai ją baigė (po baigimo nepraėję daugiau nei 12 mėn.) atlikti praktiką. Ši veikla gali tęstis iki vienerių metų ir mokyklai nekainuoja, nes toks asmuo neužima mokytojų darbo vietos bei gauna stipendiją, iš kurios apmoka savo pragyvenimo išlaidas Lietuvoje.</a:t>
            </a:r>
          </a:p>
          <a:p>
            <a:endParaRPr lang="en-GB" dirty="0"/>
          </a:p>
        </p:txBody>
      </p:sp>
    </p:spTree>
    <p:extLst>
      <p:ext uri="{BB962C8B-B14F-4D97-AF65-F5344CB8AC3E}">
        <p14:creationId xmlns:p14="http://schemas.microsoft.com/office/powerpoint/2010/main" val="7783354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pPr algn="ctr"/>
            <a:r>
              <a:rPr lang="lt-LT" sz="3600" b="1" dirty="0" smtClean="0">
                <a:latin typeface="Times New Roman" panose="02020603050405020304" pitchFamily="18" charset="0"/>
                <a:cs typeface="Times New Roman" panose="02020603050405020304" pitchFamily="18" charset="0"/>
              </a:rPr>
              <a:t>Kėdainių PRC akreditacija profesinio mokymo srityje</a:t>
            </a:r>
            <a:endParaRPr lang="en-GB" sz="3600" b="1"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a:xfrm>
            <a:off x="385714" y="1759637"/>
            <a:ext cx="6703243" cy="4351338"/>
          </a:xfrm>
        </p:spPr>
        <p:txBody>
          <a:bodyPr>
            <a:normAutofit fontScale="85000" lnSpcReduction="20000"/>
          </a:bodyPr>
          <a:lstStyle/>
          <a:p>
            <a:r>
              <a:rPr lang="lt-LT" dirty="0"/>
              <a:t>Centro tarptautinė veikla yra naudinga institucijai ir atitinka jos turinį, planuojama ir įgyvendinama vadovaujantis Centro </a:t>
            </a:r>
            <a:r>
              <a:rPr lang="lt-LT" b="1" dirty="0" err="1"/>
              <a:t>Tarptautiškumo</a:t>
            </a:r>
            <a:r>
              <a:rPr lang="lt-LT" b="1" dirty="0"/>
              <a:t> strategija.</a:t>
            </a:r>
            <a:r>
              <a:rPr lang="lt-LT" dirty="0"/>
              <a:t> </a:t>
            </a:r>
            <a:endParaRPr lang="lt-LT" dirty="0" smtClean="0"/>
          </a:p>
          <a:p>
            <a:r>
              <a:rPr lang="lt-LT" dirty="0" smtClean="0"/>
              <a:t>Ši </a:t>
            </a:r>
            <a:r>
              <a:rPr lang="lt-LT" dirty="0"/>
              <a:t>strategija yra Centro tarptautinio bendradarbiavimo vystymo pagrindas ir numato tolesnius </a:t>
            </a:r>
            <a:r>
              <a:rPr lang="lt-LT" dirty="0" err="1"/>
              <a:t>tarptautiškumo</a:t>
            </a:r>
            <a:r>
              <a:rPr lang="lt-LT" dirty="0"/>
              <a:t> plėtros tikslus, uždavinius bei veiklos sritis</a:t>
            </a:r>
            <a:r>
              <a:rPr lang="lt-LT" dirty="0" smtClean="0"/>
              <a:t>.</a:t>
            </a:r>
          </a:p>
          <a:p>
            <a:r>
              <a:rPr lang="lt-LT" dirty="0" smtClean="0"/>
              <a:t>2015–2020 </a:t>
            </a:r>
            <a:r>
              <a:rPr lang="lt-LT" dirty="0"/>
              <a:t>m. </a:t>
            </a:r>
            <a:r>
              <a:rPr lang="lt-LT" dirty="0" err="1"/>
              <a:t>Tarptautiškumo</a:t>
            </a:r>
            <a:r>
              <a:rPr lang="lt-LT" dirty="0"/>
              <a:t> strategija buvo patvirtinta ir įsigaliojo 2015 m. gegužės mėn., buvo atnaujinta 2018 m. gruodžio mėn.</a:t>
            </a:r>
            <a:endParaRPr lang="en-GB" dirty="0"/>
          </a:p>
          <a:p>
            <a:r>
              <a:rPr lang="lt-LT" dirty="0"/>
              <a:t> Naujam „</a:t>
            </a:r>
            <a:r>
              <a:rPr lang="lt-LT" dirty="0" err="1"/>
              <a:t>Erasmus</a:t>
            </a:r>
            <a:r>
              <a:rPr lang="lt-LT" dirty="0"/>
              <a:t> +“ programos laikotarpiui (2021–2027) parengėme naują Kėdainių profesinio mokymo </a:t>
            </a:r>
            <a:r>
              <a:rPr lang="lt-LT" dirty="0" err="1"/>
              <a:t>tarptautiškumo</a:t>
            </a:r>
            <a:r>
              <a:rPr lang="lt-LT" dirty="0"/>
              <a:t> strategijos dokumentą 2020–2024 m.</a:t>
            </a:r>
            <a:endParaRPr lang="en-GB" dirty="0"/>
          </a:p>
          <a:p>
            <a:endParaRPr lang="en-GB" dirty="0"/>
          </a:p>
        </p:txBody>
      </p:sp>
      <p:pic>
        <p:nvPicPr>
          <p:cNvPr id="5" name="Paveikslėlis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441595" y="2255478"/>
            <a:ext cx="4168775" cy="295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4980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a:t>Mobilumo akreditacija </a:t>
            </a:r>
            <a:endParaRPr lang="en-GB" dirty="0"/>
          </a:p>
        </p:txBody>
      </p:sp>
      <p:sp>
        <p:nvSpPr>
          <p:cNvPr id="3" name="Turinio vietos rezervavimo ženklas 2"/>
          <p:cNvSpPr>
            <a:spLocks noGrp="1"/>
          </p:cNvSpPr>
          <p:nvPr>
            <p:ph idx="1"/>
          </p:nvPr>
        </p:nvSpPr>
        <p:spPr/>
        <p:txBody>
          <a:bodyPr/>
          <a:lstStyle/>
          <a:p>
            <a:pPr marL="0" indent="0">
              <a:buNone/>
            </a:pPr>
            <a:r>
              <a:rPr lang="en-GB" dirty="0">
                <a:hlinkClick r:id="rId2"/>
              </a:rPr>
              <a:t>2020 m. </a:t>
            </a:r>
            <a:r>
              <a:rPr lang="en-GB" dirty="0" err="1">
                <a:hlinkClick r:id="rId2"/>
              </a:rPr>
              <a:t>paraiškos</a:t>
            </a:r>
            <a:r>
              <a:rPr lang="en-GB" dirty="0">
                <a:hlinkClick r:id="rId2"/>
              </a:rPr>
              <a:t> „Erasmus“ </a:t>
            </a:r>
            <a:r>
              <a:rPr lang="en-GB" dirty="0" err="1">
                <a:hlinkClick r:id="rId2"/>
              </a:rPr>
              <a:t>akreditacijai</a:t>
            </a:r>
            <a:r>
              <a:rPr lang="en-GB" dirty="0">
                <a:hlinkClick r:id="rId2"/>
              </a:rPr>
              <a:t> </a:t>
            </a:r>
            <a:r>
              <a:rPr lang="en-GB" dirty="0" err="1">
                <a:hlinkClick r:id="rId2"/>
              </a:rPr>
              <a:t>bendrojo</a:t>
            </a:r>
            <a:r>
              <a:rPr lang="en-GB" dirty="0">
                <a:hlinkClick r:id="rId2"/>
              </a:rPr>
              <a:t> </a:t>
            </a:r>
            <a:r>
              <a:rPr lang="en-GB" dirty="0" err="1">
                <a:hlinkClick r:id="rId2"/>
              </a:rPr>
              <a:t>ugdymo</a:t>
            </a:r>
            <a:r>
              <a:rPr lang="en-GB" dirty="0">
                <a:hlinkClick r:id="rId2"/>
              </a:rPr>
              <a:t> </a:t>
            </a:r>
            <a:r>
              <a:rPr lang="en-GB" dirty="0" err="1">
                <a:hlinkClick r:id="rId2"/>
              </a:rPr>
              <a:t>srityje</a:t>
            </a:r>
            <a:r>
              <a:rPr lang="en-GB" dirty="0">
                <a:hlinkClick r:id="rId2"/>
              </a:rPr>
              <a:t> </a:t>
            </a:r>
            <a:r>
              <a:rPr lang="en-GB" dirty="0" err="1">
                <a:hlinkClick r:id="rId2"/>
              </a:rPr>
              <a:t>pildymas</a:t>
            </a:r>
            <a:r>
              <a:rPr lang="en-GB" dirty="0">
                <a:hlinkClick r:id="rId2"/>
              </a:rPr>
              <a:t> - YouTube</a:t>
            </a:r>
            <a:endParaRPr lang="lt-LT" dirty="0" smtClean="0"/>
          </a:p>
          <a:p>
            <a:pPr marL="0" indent="0">
              <a:buNone/>
            </a:pPr>
            <a:endParaRPr lang="lt-LT" dirty="0"/>
          </a:p>
          <a:p>
            <a:pPr marL="0" indent="0">
              <a:buNone/>
            </a:pPr>
            <a:r>
              <a:rPr lang="lt-LT" dirty="0" smtClean="0"/>
              <a:t>Paraiškų </a:t>
            </a:r>
            <a:r>
              <a:rPr lang="lt-LT" dirty="0"/>
              <a:t>teikimas šiais metais: </a:t>
            </a:r>
            <a:endParaRPr lang="lt-LT" dirty="0" smtClean="0"/>
          </a:p>
          <a:p>
            <a:pPr marL="0" indent="0">
              <a:buNone/>
            </a:pPr>
            <a:r>
              <a:rPr lang="lt-LT" dirty="0" smtClean="0"/>
              <a:t>• </a:t>
            </a:r>
            <a:r>
              <a:rPr lang="lt-LT" dirty="0"/>
              <a:t>2021 m. spalio 19 d. 13:00 val. Lietuvos </a:t>
            </a:r>
            <a:r>
              <a:rPr lang="lt-LT" dirty="0" smtClean="0"/>
              <a:t>laiku. </a:t>
            </a:r>
          </a:p>
          <a:p>
            <a:pPr marL="0" indent="0">
              <a:buNone/>
            </a:pPr>
            <a:endParaRPr lang="lt-LT" dirty="0"/>
          </a:p>
          <a:p>
            <a:pPr marL="0" indent="0">
              <a:buNone/>
            </a:pPr>
            <a:endParaRPr lang="en-GB" dirty="0"/>
          </a:p>
        </p:txBody>
      </p:sp>
    </p:spTree>
    <p:extLst>
      <p:ext uri="{BB962C8B-B14F-4D97-AF65-F5344CB8AC3E}">
        <p14:creationId xmlns:p14="http://schemas.microsoft.com/office/powerpoint/2010/main" val="1220115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b="1" dirty="0" smtClean="0"/>
              <a:t>Dėl </a:t>
            </a:r>
            <a:r>
              <a:rPr lang="lt-LT" b="1" dirty="0"/>
              <a:t>KA229 mokyklų mainų partnerysčių</a:t>
            </a:r>
            <a:endParaRPr lang="en-GB" b="1" dirty="0"/>
          </a:p>
        </p:txBody>
      </p:sp>
      <p:sp>
        <p:nvSpPr>
          <p:cNvPr id="3" name="Turinio vietos rezervavimo ženklas 2"/>
          <p:cNvSpPr>
            <a:spLocks noGrp="1"/>
          </p:cNvSpPr>
          <p:nvPr>
            <p:ph idx="1"/>
          </p:nvPr>
        </p:nvSpPr>
        <p:spPr/>
        <p:txBody>
          <a:bodyPr>
            <a:normAutofit fontScale="70000" lnSpcReduction="20000"/>
          </a:bodyPr>
          <a:lstStyle/>
          <a:p>
            <a:r>
              <a:rPr lang="lt-LT" dirty="0" smtClean="0"/>
              <a:t>Naujame </a:t>
            </a:r>
            <a:r>
              <a:rPr lang="lt-LT" dirty="0" smtClean="0"/>
              <a:t>programos „</a:t>
            </a:r>
            <a:r>
              <a:rPr lang="lt-LT" dirty="0" err="1" smtClean="0"/>
              <a:t>Erasmus</a:t>
            </a:r>
            <a:r>
              <a:rPr lang="lt-LT" dirty="0" smtClean="0"/>
              <a:t>+“</a:t>
            </a:r>
            <a:r>
              <a:rPr lang="lt-LT" dirty="0"/>
              <a:t> </a:t>
            </a:r>
            <a:r>
              <a:rPr lang="lt-LT" b="1" dirty="0" smtClean="0"/>
              <a:t>neliko </a:t>
            </a:r>
            <a:r>
              <a:rPr lang="lt-LT" b="1" dirty="0"/>
              <a:t>KA229 mokyklų mainų partnerysčių</a:t>
            </a:r>
            <a:r>
              <a:rPr lang="lt-LT" dirty="0"/>
              <a:t> </a:t>
            </a:r>
            <a:r>
              <a:rPr lang="lt-LT" dirty="0" smtClean="0"/>
              <a:t>projektų.</a:t>
            </a:r>
          </a:p>
          <a:p>
            <a:r>
              <a:rPr lang="lt-LT" dirty="0"/>
              <a:t>KA229 projekto tipas buvo pagrįstas </a:t>
            </a:r>
            <a:r>
              <a:rPr lang="lt-LT" b="1" dirty="0"/>
              <a:t>mokymo(</a:t>
            </a:r>
            <a:r>
              <a:rPr lang="lt-LT" b="1" dirty="0" err="1"/>
              <a:t>si</a:t>
            </a:r>
            <a:r>
              <a:rPr lang="lt-LT" b="1" dirty="0"/>
              <a:t>) mobilumu </a:t>
            </a:r>
            <a:r>
              <a:rPr lang="lt-LT" dirty="0"/>
              <a:t>(angl. </a:t>
            </a:r>
            <a:r>
              <a:rPr lang="lt-LT" i="1" dirty="0" err="1"/>
              <a:t>Learning-Teaching-Training</a:t>
            </a:r>
            <a:r>
              <a:rPr lang="lt-LT" i="1" dirty="0"/>
              <a:t> </a:t>
            </a:r>
            <a:r>
              <a:rPr lang="lt-LT" i="1" dirty="0" err="1"/>
              <a:t>Activities</a:t>
            </a:r>
            <a:r>
              <a:rPr lang="lt-LT" dirty="0"/>
              <a:t>), naujoje programoje </a:t>
            </a:r>
            <a:r>
              <a:rPr lang="lt-LT" b="1" dirty="0"/>
              <a:t>mobilumo projektai vykdomi pirmame veiksme (KA1)</a:t>
            </a:r>
            <a:r>
              <a:rPr lang="lt-LT" dirty="0"/>
              <a:t>. </a:t>
            </a:r>
            <a:endParaRPr lang="lt-LT" dirty="0" smtClean="0"/>
          </a:p>
          <a:p>
            <a:r>
              <a:rPr lang="lt-LT" dirty="0" smtClean="0"/>
              <a:t>Jeigu </a:t>
            </a:r>
            <a:r>
              <a:rPr lang="lt-LT" dirty="0"/>
              <a:t>vis dėlto planuojate į KA220 projekto paraišką įtraukti mokymo(</a:t>
            </a:r>
            <a:r>
              <a:rPr lang="lt-LT" dirty="0" err="1"/>
              <a:t>si</a:t>
            </a:r>
            <a:r>
              <a:rPr lang="lt-LT" dirty="0"/>
              <a:t>) veiklą, ji t</a:t>
            </a:r>
            <a:r>
              <a:rPr lang="lt-LT" b="1" dirty="0"/>
              <a:t>uri būti kuriamo aukštos kokybės galutinio rezultato viena iš dalių</a:t>
            </a:r>
            <a:r>
              <a:rPr lang="lt-LT" dirty="0"/>
              <a:t>, be kurios neįmanoma pasiekti projekto rezultato. </a:t>
            </a:r>
            <a:endParaRPr lang="lt-LT" dirty="0" smtClean="0"/>
          </a:p>
          <a:p>
            <a:r>
              <a:rPr lang="lt-LT" dirty="0" smtClean="0"/>
              <a:t>Mokymo(</a:t>
            </a:r>
            <a:r>
              <a:rPr lang="lt-LT" dirty="0" err="1" smtClean="0"/>
              <a:t>si</a:t>
            </a:r>
            <a:r>
              <a:rPr lang="lt-LT" dirty="0"/>
              <a:t>) </a:t>
            </a:r>
            <a:r>
              <a:rPr lang="lt-LT" dirty="0" err="1"/>
              <a:t>mobilumų</a:t>
            </a:r>
            <a:r>
              <a:rPr lang="lt-LT" dirty="0"/>
              <a:t> </a:t>
            </a:r>
            <a:r>
              <a:rPr lang="lt-LT" b="1" dirty="0"/>
              <a:t>KA220 negali būti tiek, kiek būdavo KA229 projektuose</a:t>
            </a:r>
            <a:r>
              <a:rPr lang="lt-LT" dirty="0"/>
              <a:t>, nes šio partnerysčių tipo projektai nėra orientuoti į mobilumą, jie orientuoti į aukštos kokybės rezultatų (studijų programos, mokomojo dalyko programos ar pan.) kūrimą. Planuodami mokymo(</a:t>
            </a:r>
            <a:r>
              <a:rPr lang="lt-LT" dirty="0" err="1"/>
              <a:t>si</a:t>
            </a:r>
            <a:r>
              <a:rPr lang="lt-LT" dirty="0"/>
              <a:t>) veiklą turėkite omenyje, kad principo „būtina nuvykti“ į visas šalis partneres – nėra.</a:t>
            </a:r>
          </a:p>
          <a:p>
            <a:r>
              <a:rPr lang="lt-LT" dirty="0" smtClean="0"/>
              <a:t>Finansavimo </a:t>
            </a:r>
            <a:r>
              <a:rPr lang="lt-LT" dirty="0"/>
              <a:t>principo – kaip buvo KA229 projektuose – nėra nei KA220, nei KA210 projektuose. </a:t>
            </a:r>
            <a:r>
              <a:rPr lang="lt-LT" b="1" dirty="0"/>
              <a:t>Finansavimo atveju visą dotacijos sumą gauna paraišką teikianti (koordinuojanti) institucija, kuri bus atsakinga už tinkamą visos dotacijos panaudojimą, projekto veiklų įgyvendinimą bei tarpinių ir galutinių ataskaitų nacionalinei agentūrai teikimą.</a:t>
            </a:r>
          </a:p>
          <a:p>
            <a:endParaRPr lang="en-GB" dirty="0"/>
          </a:p>
        </p:txBody>
      </p:sp>
    </p:spTree>
    <p:extLst>
      <p:ext uri="{BB962C8B-B14F-4D97-AF65-F5344CB8AC3E}">
        <p14:creationId xmlns:p14="http://schemas.microsoft.com/office/powerpoint/2010/main" val="1058092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b="1" dirty="0"/>
              <a:t>Pasitikrinkite, kuriam veiksmui tinka jūsų veikla</a:t>
            </a:r>
            <a:br>
              <a:rPr lang="lt-LT" b="1" dirty="0"/>
            </a:br>
            <a:endParaRPr lang="en-GB" dirty="0"/>
          </a:p>
        </p:txBody>
      </p:sp>
      <p:pic>
        <p:nvPicPr>
          <p:cNvPr id="1026" name="Picture 2" descr="https://erasmus-plius.lt/wp-content/uploads/2021/04/KA1-ar-KA2_su-logo.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39562" y="1409989"/>
            <a:ext cx="7312876" cy="46998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08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b="1" dirty="0" smtClean="0"/>
              <a:t>Bendrojo ugdymo mokinių ir darbuotojų mobilumas</a:t>
            </a:r>
            <a:endParaRPr lang="en-GB" b="1" dirty="0"/>
          </a:p>
        </p:txBody>
      </p:sp>
      <p:sp>
        <p:nvSpPr>
          <p:cNvPr id="3" name="Turinio vietos rezervavimo ženklas 2"/>
          <p:cNvSpPr>
            <a:spLocks noGrp="1"/>
          </p:cNvSpPr>
          <p:nvPr>
            <p:ph idx="1"/>
          </p:nvPr>
        </p:nvSpPr>
        <p:spPr/>
        <p:txBody>
          <a:bodyPr/>
          <a:lstStyle/>
          <a:p>
            <a:pPr marL="0" indent="0">
              <a:buNone/>
            </a:pPr>
            <a:r>
              <a:rPr lang="lt-LT" dirty="0" smtClean="0"/>
              <a:t>Pagal šį veiksmą remiamos </a:t>
            </a:r>
            <a:r>
              <a:rPr lang="lt-LT" b="1" dirty="0" smtClean="0"/>
              <a:t>bendrojo ugdymo įstaigos ir kitos bendrojo ugdymo srityje veikiančios organizacijos</a:t>
            </a:r>
            <a:r>
              <a:rPr lang="lt-LT" dirty="0" smtClean="0"/>
              <a:t>, norinčios organizuoti bendrojo ugdymo įstaigų mokinių ir darbuotojų mobilumo mokymosi tikslais veiklą. </a:t>
            </a:r>
          </a:p>
          <a:p>
            <a:pPr marL="0" indent="0">
              <a:buNone/>
            </a:pPr>
            <a:r>
              <a:rPr lang="lt-LT" dirty="0" smtClean="0"/>
              <a:t>Paraiškas gali teikti:</a:t>
            </a:r>
          </a:p>
          <a:p>
            <a:r>
              <a:rPr lang="lt-LT" dirty="0" smtClean="0"/>
              <a:t>mokyklos; </a:t>
            </a:r>
          </a:p>
          <a:p>
            <a:r>
              <a:rPr lang="lt-LT" dirty="0" smtClean="0"/>
              <a:t>vietos ir regionų valdžios institucijos, koordinavimo įstaigos ir kitos organizacijos.</a:t>
            </a:r>
            <a:endParaRPr lang="en-GB" dirty="0"/>
          </a:p>
        </p:txBody>
      </p:sp>
    </p:spTree>
    <p:extLst>
      <p:ext uri="{BB962C8B-B14F-4D97-AF65-F5344CB8AC3E}">
        <p14:creationId xmlns:p14="http://schemas.microsoft.com/office/powerpoint/2010/main" val="3631416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140681"/>
            <a:ext cx="10515600" cy="1325563"/>
          </a:xfrm>
        </p:spPr>
        <p:txBody>
          <a:bodyPr/>
          <a:lstStyle/>
          <a:p>
            <a:pPr algn="ctr"/>
            <a:r>
              <a:rPr lang="lt-LT" b="1" dirty="0"/>
              <a:t>Bendrojo ugdymo mokinių ir darbuotojų mobilumas</a:t>
            </a:r>
            <a:endParaRPr lang="en-GB" b="1" dirty="0"/>
          </a:p>
        </p:txBody>
      </p:sp>
      <p:sp>
        <p:nvSpPr>
          <p:cNvPr id="3" name="Turinio vietos rezervavimo ženklas 2"/>
          <p:cNvSpPr>
            <a:spLocks noGrp="1"/>
          </p:cNvSpPr>
          <p:nvPr>
            <p:ph idx="1"/>
          </p:nvPr>
        </p:nvSpPr>
        <p:spPr>
          <a:xfrm>
            <a:off x="838200" y="2075007"/>
            <a:ext cx="10515600" cy="4351338"/>
          </a:xfrm>
        </p:spPr>
        <p:txBody>
          <a:bodyPr/>
          <a:lstStyle/>
          <a:p>
            <a:r>
              <a:rPr lang="lt-LT" dirty="0"/>
              <a:t>Dabartiniame programos </a:t>
            </a:r>
            <a:r>
              <a:rPr lang="lt-LT" dirty="0" smtClean="0"/>
              <a:t>-2021-2027 metai -etape siekiama </a:t>
            </a:r>
            <a:r>
              <a:rPr lang="lt-LT" b="1" dirty="0"/>
              <a:t>sustiprinti finansavimo tvarumą ir pereiti nuo kasmetinio konkursinio finansavimo prie dalyvavimo visą programos laikotarpį.</a:t>
            </a:r>
            <a:r>
              <a:rPr lang="lt-LT" dirty="0"/>
              <a:t> </a:t>
            </a:r>
            <a:endParaRPr lang="lt-LT" dirty="0" smtClean="0"/>
          </a:p>
          <a:p>
            <a:r>
              <a:rPr lang="lt-LT" dirty="0" smtClean="0"/>
              <a:t>Tam </a:t>
            </a:r>
            <a:r>
              <a:rPr lang="lt-LT" b="1" dirty="0"/>
              <a:t>reikalinga  mokyklų strateginė vizija</a:t>
            </a:r>
            <a:r>
              <a:rPr lang="lt-LT" dirty="0"/>
              <a:t>, kaip jos mato save po penkerių metų ir kaip programa „</a:t>
            </a:r>
            <a:r>
              <a:rPr lang="lt-LT" dirty="0" err="1"/>
              <a:t>Erasmus</a:t>
            </a:r>
            <a:r>
              <a:rPr lang="lt-LT" dirty="0"/>
              <a:t>+“ galėtų padėti įgyvendinti </a:t>
            </a:r>
            <a:r>
              <a:rPr lang="lt-LT" dirty="0" smtClean="0"/>
              <a:t>šią </a:t>
            </a:r>
            <a:r>
              <a:rPr lang="lt-LT" dirty="0"/>
              <a:t>viziją</a:t>
            </a:r>
            <a:r>
              <a:rPr lang="lt-LT" dirty="0" smtClean="0"/>
              <a:t>.</a:t>
            </a:r>
          </a:p>
        </p:txBody>
      </p:sp>
    </p:spTree>
    <p:extLst>
      <p:ext uri="{BB962C8B-B14F-4D97-AF65-F5344CB8AC3E}">
        <p14:creationId xmlns:p14="http://schemas.microsoft.com/office/powerpoint/2010/main" val="421690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365126"/>
            <a:ext cx="10982498" cy="723842"/>
          </a:xfrm>
        </p:spPr>
        <p:txBody>
          <a:bodyPr>
            <a:normAutofit/>
          </a:bodyPr>
          <a:lstStyle/>
          <a:p>
            <a:r>
              <a:rPr lang="lt-LT" sz="3600" dirty="0" smtClean="0"/>
              <a:t>Bendrojo ugdymo mokinių ir darbuotojų mobilumas</a:t>
            </a:r>
            <a:endParaRPr lang="en-GB" sz="3600" dirty="0"/>
          </a:p>
        </p:txBody>
      </p:sp>
      <p:sp>
        <p:nvSpPr>
          <p:cNvPr id="3" name="Turinio vietos rezervavimo ženklas 2"/>
          <p:cNvSpPr>
            <a:spLocks noGrp="1"/>
          </p:cNvSpPr>
          <p:nvPr>
            <p:ph idx="1"/>
          </p:nvPr>
        </p:nvSpPr>
        <p:spPr>
          <a:xfrm>
            <a:off x="374071" y="1088968"/>
            <a:ext cx="11754197" cy="4351338"/>
          </a:xfrm>
        </p:spPr>
        <p:txBody>
          <a:bodyPr>
            <a:noAutofit/>
          </a:bodyPr>
          <a:lstStyle/>
          <a:p>
            <a:pPr marL="0" indent="0">
              <a:spcBef>
                <a:spcPts val="600"/>
              </a:spcBef>
              <a:buNone/>
            </a:pPr>
            <a:r>
              <a:rPr lang="lt-LT" sz="1800" dirty="0" smtClean="0"/>
              <a:t>Pagal programą „</a:t>
            </a:r>
            <a:r>
              <a:rPr lang="lt-LT" sz="1800" dirty="0" err="1" smtClean="0"/>
              <a:t>Erasmus</a:t>
            </a:r>
            <a:r>
              <a:rPr lang="lt-LT" sz="1800" dirty="0" smtClean="0"/>
              <a:t>+“ finansuojamos mobilumo veiklos tikslas – </a:t>
            </a:r>
            <a:r>
              <a:rPr lang="lt-LT" sz="1800" b="1" dirty="0" smtClean="0"/>
              <a:t>suteikti mokymosi galimybių ir remti bendrojo ugdymo įstaigų ir kitų bendrojo ugdymo srityje veiklą vykdančių organizacijų </a:t>
            </a:r>
            <a:r>
              <a:rPr lang="lt-LT" sz="1800" b="1" dirty="0" err="1" smtClean="0"/>
              <a:t>tarptautinimą</a:t>
            </a:r>
            <a:r>
              <a:rPr lang="lt-LT" sz="1800" b="1" dirty="0" smtClean="0"/>
              <a:t> ir institucinę plėtrą</a:t>
            </a:r>
            <a:r>
              <a:rPr lang="lt-LT" sz="1800" dirty="0" smtClean="0"/>
              <a:t>. </a:t>
            </a:r>
          </a:p>
          <a:p>
            <a:pPr marL="0" indent="0">
              <a:spcBef>
                <a:spcPts val="600"/>
              </a:spcBef>
              <a:buNone/>
            </a:pPr>
            <a:r>
              <a:rPr lang="lt-LT" sz="1800" dirty="0" smtClean="0"/>
              <a:t>Konkretūs šio veiksmo tikslai:</a:t>
            </a:r>
          </a:p>
          <a:p>
            <a:pPr marL="0" indent="0">
              <a:spcBef>
                <a:spcPts val="600"/>
              </a:spcBef>
              <a:buNone/>
            </a:pPr>
            <a:r>
              <a:rPr lang="lt-LT" sz="1800" dirty="0" smtClean="0"/>
              <a:t> - </a:t>
            </a:r>
            <a:r>
              <a:rPr lang="lt-LT" sz="1800" b="1" dirty="0" smtClean="0"/>
              <a:t>Stiprinti europinį mokymo ir mokymosi aspektą: </a:t>
            </a:r>
          </a:p>
          <a:p>
            <a:pPr marL="0" indent="0">
              <a:spcBef>
                <a:spcPts val="600"/>
              </a:spcBef>
              <a:buNone/>
            </a:pPr>
            <a:r>
              <a:rPr lang="lt-LT" sz="1800" dirty="0" smtClean="0"/>
              <a:t>o puoselėjant </a:t>
            </a:r>
            <a:r>
              <a:rPr lang="lt-LT" sz="1800" dirty="0" err="1" smtClean="0"/>
              <a:t>įtraukties</a:t>
            </a:r>
            <a:r>
              <a:rPr lang="lt-LT" sz="1800" dirty="0" smtClean="0"/>
              <a:t> ir įvairovės, tolerancijos ir demokratinio dalyvavimo vertybes; </a:t>
            </a:r>
          </a:p>
          <a:p>
            <a:pPr marL="0" indent="0">
              <a:spcBef>
                <a:spcPts val="600"/>
              </a:spcBef>
              <a:buNone/>
            </a:pPr>
            <a:r>
              <a:rPr lang="lt-LT" sz="1800" dirty="0" smtClean="0"/>
              <a:t>o propaguojant žinias apie bendrą Europos paveldą ir įvairovę; </a:t>
            </a:r>
          </a:p>
          <a:p>
            <a:pPr marL="0" indent="0">
              <a:spcBef>
                <a:spcPts val="600"/>
              </a:spcBef>
              <a:buNone/>
            </a:pPr>
            <a:r>
              <a:rPr lang="lt-LT" sz="1800" dirty="0" smtClean="0"/>
              <a:t>o remiant profesinių tinklų plėtrą visoje Europoje. </a:t>
            </a:r>
          </a:p>
          <a:p>
            <a:pPr marL="0" indent="0">
              <a:spcBef>
                <a:spcPts val="600"/>
              </a:spcBef>
              <a:buNone/>
            </a:pPr>
            <a:r>
              <a:rPr lang="lt-LT" sz="1800" b="1" dirty="0" smtClean="0"/>
              <a:t> - Gerinti mokymo ir mokymosi kokybę bendrojo ugdymo srityje:</a:t>
            </a:r>
          </a:p>
          <a:p>
            <a:pPr marL="0" indent="0">
              <a:spcBef>
                <a:spcPts val="600"/>
              </a:spcBef>
              <a:buNone/>
            </a:pPr>
            <a:r>
              <a:rPr lang="lt-LT" sz="1800" dirty="0" smtClean="0"/>
              <a:t> o remiant mokytojų, bendrojo ugdymo įstaigų vadovų ir kitų darbuotojų profesinį tobulėjimą; o skatinant naujų technologijų ir novatoriškų mokymo metodų taikymą; </a:t>
            </a:r>
          </a:p>
          <a:p>
            <a:pPr marL="0" indent="0">
              <a:spcBef>
                <a:spcPts val="600"/>
              </a:spcBef>
              <a:buNone/>
            </a:pPr>
            <a:r>
              <a:rPr lang="lt-LT" sz="1800" dirty="0" smtClean="0"/>
              <a:t>o gerinant kalbų mokymąsi ir kalbų įvairovę bendrojo ugdymo įstaigose; </a:t>
            </a:r>
          </a:p>
          <a:p>
            <a:pPr marL="0" indent="0">
              <a:spcBef>
                <a:spcPts val="600"/>
              </a:spcBef>
              <a:buNone/>
            </a:pPr>
            <a:r>
              <a:rPr lang="lt-LT" sz="1800" dirty="0" smtClean="0"/>
              <a:t>o remiant dalijimąsi mokymo ir bendrojo ugdymo įstaigų plėtros geriausios patirties pavyzdžiais ir jų perdavimą. </a:t>
            </a:r>
          </a:p>
          <a:p>
            <a:pPr marL="0" indent="0">
              <a:spcBef>
                <a:spcPts val="600"/>
              </a:spcBef>
              <a:buNone/>
            </a:pPr>
            <a:r>
              <a:rPr lang="lt-LT" sz="1800" b="1" dirty="0" smtClean="0"/>
              <a:t> - Prisidėti prie Europos švietimo erdvės kūrimo:</a:t>
            </a:r>
          </a:p>
          <a:p>
            <a:pPr marL="0" indent="0">
              <a:spcBef>
                <a:spcPts val="600"/>
              </a:spcBef>
              <a:buNone/>
            </a:pPr>
            <a:r>
              <a:rPr lang="lt-LT" sz="1800" dirty="0" smtClean="0"/>
              <a:t> o stiprinant bendrojo ugdymo įstaigų gebėjimus dalyvauti tarpvalstybiniuose mainuose ir bendradarbiauti bei vykdyti kokybiškus mobilumo projektus; </a:t>
            </a:r>
          </a:p>
          <a:p>
            <a:pPr marL="0" indent="0">
              <a:spcBef>
                <a:spcPts val="600"/>
              </a:spcBef>
              <a:buNone/>
            </a:pPr>
            <a:r>
              <a:rPr lang="lt-LT" sz="1800" dirty="0" smtClean="0"/>
              <a:t>o užtikrinant, kad mobilumas mokymosi tikslais būtų reali galimybė bet kuriam bendrojo ugdymo įstaigos mokiniui; </a:t>
            </a:r>
          </a:p>
          <a:p>
            <a:pPr marL="0" indent="0">
              <a:spcBef>
                <a:spcPts val="600"/>
              </a:spcBef>
              <a:buNone/>
            </a:pPr>
            <a:r>
              <a:rPr lang="lt-LT" sz="1800" dirty="0" smtClean="0"/>
              <a:t>o skatinant mokinių ir darbuotojų mobilumo laikotarpiu užsienyje pasiektų mokymosi rezultatų pripažinimą.</a:t>
            </a:r>
            <a:endParaRPr lang="en-GB" sz="1800" dirty="0"/>
          </a:p>
        </p:txBody>
      </p:sp>
    </p:spTree>
    <p:extLst>
      <p:ext uri="{BB962C8B-B14F-4D97-AF65-F5344CB8AC3E}">
        <p14:creationId xmlns:p14="http://schemas.microsoft.com/office/powerpoint/2010/main" val="1903179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en-GB" b="1" dirty="0" err="1" smtClean="0"/>
              <a:t>Kaip</a:t>
            </a:r>
            <a:r>
              <a:rPr lang="en-GB" b="1" dirty="0" smtClean="0"/>
              <a:t> </a:t>
            </a:r>
            <a:r>
              <a:rPr lang="en-GB" b="1" dirty="0" err="1" smtClean="0"/>
              <a:t>dalyvauti</a:t>
            </a:r>
            <a:r>
              <a:rPr lang="en-GB" b="1" dirty="0" smtClean="0"/>
              <a:t> </a:t>
            </a:r>
            <a:r>
              <a:rPr lang="en-GB" b="1" dirty="0" err="1" smtClean="0"/>
              <a:t>programos</a:t>
            </a:r>
            <a:r>
              <a:rPr lang="en-GB" b="1" dirty="0" smtClean="0"/>
              <a:t> „Erasmus“ </a:t>
            </a:r>
            <a:r>
              <a:rPr lang="en-GB" b="1" dirty="0" err="1" smtClean="0"/>
              <a:t>mobilumo</a:t>
            </a:r>
            <a:r>
              <a:rPr lang="en-GB" b="1" dirty="0" smtClean="0"/>
              <a:t> </a:t>
            </a:r>
            <a:r>
              <a:rPr lang="en-GB" b="1" dirty="0" err="1" smtClean="0"/>
              <a:t>veikloje</a:t>
            </a:r>
            <a:r>
              <a:rPr lang="en-GB" b="1" dirty="0" smtClean="0"/>
              <a:t>?</a:t>
            </a:r>
            <a:endParaRPr lang="en-GB" b="1" dirty="0"/>
          </a:p>
        </p:txBody>
      </p:sp>
      <p:sp>
        <p:nvSpPr>
          <p:cNvPr id="9" name="Suapvalintas stačiakampis 8"/>
          <p:cNvSpPr/>
          <p:nvPr/>
        </p:nvSpPr>
        <p:spPr>
          <a:xfrm>
            <a:off x="1072342" y="2061556"/>
            <a:ext cx="2768138" cy="1122219"/>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„Erasmus“ </a:t>
            </a:r>
            <a:r>
              <a:rPr lang="en-GB" dirty="0" err="1"/>
              <a:t>akreditacija</a:t>
            </a:r>
            <a:endParaRPr lang="en-GB" dirty="0"/>
          </a:p>
        </p:txBody>
      </p:sp>
      <p:sp>
        <p:nvSpPr>
          <p:cNvPr id="10" name="Suapvalintas stačiakampis 9"/>
          <p:cNvSpPr/>
          <p:nvPr/>
        </p:nvSpPr>
        <p:spPr>
          <a:xfrm>
            <a:off x="4342015" y="2061556"/>
            <a:ext cx="2768138" cy="1746873"/>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dirty="0"/>
              <a:t>Trumpalaikiai mokinių ir darbuotojų mobilumo </a:t>
            </a:r>
            <a:r>
              <a:rPr lang="lt-LT" dirty="0" smtClean="0"/>
              <a:t>projektai ( be akreditacijos)</a:t>
            </a:r>
            <a:endParaRPr lang="en-GB" dirty="0"/>
          </a:p>
        </p:txBody>
      </p:sp>
      <p:sp>
        <p:nvSpPr>
          <p:cNvPr id="11" name="Suapvalintas stačiakampis 10"/>
          <p:cNvSpPr/>
          <p:nvPr/>
        </p:nvSpPr>
        <p:spPr>
          <a:xfrm>
            <a:off x="7874924" y="2061556"/>
            <a:ext cx="2768138" cy="1122219"/>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a:t>Dalyvauti</a:t>
            </a:r>
            <a:r>
              <a:rPr lang="en-GB" dirty="0"/>
              <a:t> </a:t>
            </a:r>
            <a:r>
              <a:rPr lang="en-GB" dirty="0" err="1"/>
              <a:t>neteikiant</a:t>
            </a:r>
            <a:r>
              <a:rPr lang="en-GB" dirty="0"/>
              <a:t> </a:t>
            </a:r>
            <a:r>
              <a:rPr lang="en-GB" dirty="0" err="1"/>
              <a:t>paraiškos</a:t>
            </a:r>
            <a:endParaRPr lang="en-GB" dirty="0"/>
          </a:p>
        </p:txBody>
      </p:sp>
      <p:sp>
        <p:nvSpPr>
          <p:cNvPr id="3" name="Struktūrinė schema: alternatyvus procesas 2"/>
          <p:cNvSpPr/>
          <p:nvPr/>
        </p:nvSpPr>
        <p:spPr>
          <a:xfrm>
            <a:off x="1759756" y="3478876"/>
            <a:ext cx="1995054" cy="784167"/>
          </a:xfrm>
          <a:prstGeom prst="flowChartAlternate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a:t>Individuali</a:t>
            </a:r>
            <a:r>
              <a:rPr lang="en-GB" dirty="0"/>
              <a:t> </a:t>
            </a:r>
            <a:r>
              <a:rPr lang="en-GB" dirty="0" err="1"/>
              <a:t>organizacija</a:t>
            </a:r>
            <a:endParaRPr lang="en-GB" dirty="0"/>
          </a:p>
        </p:txBody>
      </p:sp>
      <p:sp>
        <p:nvSpPr>
          <p:cNvPr id="7" name="Struktūrinė schema: alternatyvus procesas 6"/>
          <p:cNvSpPr/>
          <p:nvPr/>
        </p:nvSpPr>
        <p:spPr>
          <a:xfrm>
            <a:off x="1714122" y="4558144"/>
            <a:ext cx="1995054" cy="1013096"/>
          </a:xfrm>
          <a:prstGeom prst="flowChartAlternate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a:t>Konsorciumo</a:t>
            </a:r>
            <a:r>
              <a:rPr lang="en-GB" dirty="0"/>
              <a:t> </a:t>
            </a:r>
            <a:r>
              <a:rPr lang="en-GB" dirty="0" err="1"/>
              <a:t>koordinatorius</a:t>
            </a:r>
            <a:endParaRPr lang="en-GB" dirty="0"/>
          </a:p>
        </p:txBody>
      </p:sp>
      <p:sp>
        <p:nvSpPr>
          <p:cNvPr id="8" name="Struktūrinė schema: alternatyvus procesas 7"/>
          <p:cNvSpPr/>
          <p:nvPr/>
        </p:nvSpPr>
        <p:spPr>
          <a:xfrm>
            <a:off x="8003372" y="3417318"/>
            <a:ext cx="1995054" cy="782220"/>
          </a:xfrm>
          <a:prstGeom prst="flowChartAlternateProcess">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a:t>Mobilumo</a:t>
            </a:r>
            <a:r>
              <a:rPr lang="en-GB" dirty="0"/>
              <a:t> </a:t>
            </a:r>
            <a:r>
              <a:rPr lang="en-GB" dirty="0" err="1"/>
              <a:t>konsorciumo</a:t>
            </a:r>
            <a:r>
              <a:rPr lang="en-GB" dirty="0"/>
              <a:t> </a:t>
            </a:r>
            <a:r>
              <a:rPr lang="en-GB" dirty="0" err="1"/>
              <a:t>narys</a:t>
            </a:r>
            <a:endParaRPr lang="en-GB" dirty="0"/>
          </a:p>
        </p:txBody>
      </p:sp>
      <p:sp>
        <p:nvSpPr>
          <p:cNvPr id="12" name="Struktūrinė schema: alternatyvus procesas 11"/>
          <p:cNvSpPr/>
          <p:nvPr/>
        </p:nvSpPr>
        <p:spPr>
          <a:xfrm>
            <a:off x="7874924" y="4433081"/>
            <a:ext cx="2190418" cy="912658"/>
          </a:xfrm>
          <a:prstGeom prst="flowChartAlternateProcess">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Tapti </a:t>
            </a:r>
            <a:r>
              <a:rPr lang="en-GB" dirty="0" err="1"/>
              <a:t>priimančiuoju</a:t>
            </a:r>
            <a:r>
              <a:rPr lang="en-GB" dirty="0"/>
              <a:t> </a:t>
            </a:r>
            <a:r>
              <a:rPr lang="en-GB" dirty="0" err="1"/>
              <a:t>partneriu</a:t>
            </a:r>
            <a:endParaRPr lang="en-GB" dirty="0"/>
          </a:p>
        </p:txBody>
      </p:sp>
      <p:cxnSp>
        <p:nvCxnSpPr>
          <p:cNvPr id="13" name="Tiesioji jungtis 12"/>
          <p:cNvCxnSpPr/>
          <p:nvPr/>
        </p:nvCxnSpPr>
        <p:spPr>
          <a:xfrm>
            <a:off x="1258221" y="3183775"/>
            <a:ext cx="0" cy="1880917"/>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8" name="Tiesioji rodyklės jungtis 17"/>
          <p:cNvCxnSpPr/>
          <p:nvPr/>
        </p:nvCxnSpPr>
        <p:spPr>
          <a:xfrm>
            <a:off x="1278875" y="3808428"/>
            <a:ext cx="487137" cy="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9" name="Tiesioji rodyklės jungtis 18"/>
          <p:cNvCxnSpPr/>
          <p:nvPr/>
        </p:nvCxnSpPr>
        <p:spPr>
          <a:xfrm>
            <a:off x="1258221" y="5042559"/>
            <a:ext cx="487137" cy="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1" name="Tiesioji jungtis 20"/>
          <p:cNvCxnSpPr/>
          <p:nvPr/>
        </p:nvCxnSpPr>
        <p:spPr>
          <a:xfrm>
            <a:off x="10473180" y="3183775"/>
            <a:ext cx="0" cy="1705635"/>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3" name="Tiesioji rodyklės jungtis 22"/>
          <p:cNvCxnSpPr>
            <a:endCxn id="8" idx="3"/>
          </p:cNvCxnSpPr>
          <p:nvPr/>
        </p:nvCxnSpPr>
        <p:spPr>
          <a:xfrm flipH="1">
            <a:off x="9998426" y="3808428"/>
            <a:ext cx="455900"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4" name="Tiesioji rodyklės jungtis 23"/>
          <p:cNvCxnSpPr/>
          <p:nvPr/>
        </p:nvCxnSpPr>
        <p:spPr>
          <a:xfrm flipH="1">
            <a:off x="10017280" y="4799813"/>
            <a:ext cx="455900"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7568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en-GB" b="1" dirty="0" err="1"/>
              <a:t>Mobilumo</a:t>
            </a:r>
            <a:r>
              <a:rPr lang="en-GB" b="1" dirty="0"/>
              <a:t> </a:t>
            </a:r>
            <a:r>
              <a:rPr lang="en-GB" b="1" dirty="0" err="1"/>
              <a:t>akreditacija</a:t>
            </a:r>
            <a:endParaRPr lang="en-GB" b="1" dirty="0"/>
          </a:p>
        </p:txBody>
      </p:sp>
      <p:sp>
        <p:nvSpPr>
          <p:cNvPr id="3" name="Turinio vietos rezervavimo ženklas 2"/>
          <p:cNvSpPr>
            <a:spLocks noGrp="1"/>
          </p:cNvSpPr>
          <p:nvPr>
            <p:ph idx="1"/>
          </p:nvPr>
        </p:nvSpPr>
        <p:spPr>
          <a:xfrm>
            <a:off x="838200" y="1825625"/>
            <a:ext cx="5440052" cy="4351338"/>
          </a:xfrm>
        </p:spPr>
        <p:txBody>
          <a:bodyPr/>
          <a:lstStyle/>
          <a:p>
            <a:pPr marL="0" indent="0">
              <a:buNone/>
            </a:pPr>
            <a:r>
              <a:rPr lang="lt-LT" dirty="0"/>
              <a:t>Akreditacija – tai pripažinimas, kad: </a:t>
            </a:r>
            <a:endParaRPr lang="lt-LT" dirty="0" smtClean="0"/>
          </a:p>
          <a:p>
            <a:pPr marL="0" indent="0">
              <a:buNone/>
            </a:pPr>
            <a:r>
              <a:rPr lang="lt-LT" dirty="0" smtClean="0"/>
              <a:t>1</a:t>
            </a:r>
            <a:r>
              <a:rPr lang="lt-LT" dirty="0"/>
              <a:t>. Organizacija </a:t>
            </a:r>
            <a:r>
              <a:rPr lang="lt-LT" b="1" dirty="0"/>
              <a:t>pajėgi įgyvendinti aukštos kokybės mobilumo projektus. </a:t>
            </a:r>
            <a:endParaRPr lang="lt-LT" b="1" dirty="0" smtClean="0"/>
          </a:p>
          <a:p>
            <a:pPr marL="0" indent="0">
              <a:buNone/>
            </a:pPr>
            <a:r>
              <a:rPr lang="lt-LT" dirty="0" smtClean="0"/>
              <a:t>2</a:t>
            </a:r>
            <a:r>
              <a:rPr lang="lt-LT" dirty="0"/>
              <a:t>. Turi parengusi ilgalaikę organizacijos plėtros, pasitelkiant „</a:t>
            </a:r>
            <a:r>
              <a:rPr lang="lt-LT" dirty="0" err="1"/>
              <a:t>Erasmus</a:t>
            </a:r>
            <a:r>
              <a:rPr lang="lt-LT" dirty="0"/>
              <a:t>“ </a:t>
            </a:r>
            <a:r>
              <a:rPr lang="lt-LT" dirty="0" err="1"/>
              <a:t>mobilumus</a:t>
            </a:r>
            <a:r>
              <a:rPr lang="lt-LT" dirty="0"/>
              <a:t>, viziją.</a:t>
            </a:r>
            <a:endParaRPr lang="en-GB" dirty="0"/>
          </a:p>
        </p:txBody>
      </p:sp>
      <p:pic>
        <p:nvPicPr>
          <p:cNvPr id="4" name="Paveikslėlis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796726" y="1431256"/>
            <a:ext cx="3363732" cy="5244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1554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b="1" dirty="0"/>
              <a:t>Mobilumo akreditacijos </a:t>
            </a:r>
            <a:r>
              <a:rPr lang="lt-LT" b="1" dirty="0" err="1"/>
              <a:t>privalumai</a:t>
            </a:r>
            <a:r>
              <a:rPr lang="lt-LT" b="1" dirty="0"/>
              <a:t> </a:t>
            </a:r>
            <a:endParaRPr lang="en-GB" b="1" dirty="0"/>
          </a:p>
        </p:txBody>
      </p:sp>
      <p:sp>
        <p:nvSpPr>
          <p:cNvPr id="3" name="Turinio vietos rezervavimo ženklas 2"/>
          <p:cNvSpPr>
            <a:spLocks noGrp="1"/>
          </p:cNvSpPr>
          <p:nvPr>
            <p:ph idx="1"/>
          </p:nvPr>
        </p:nvSpPr>
        <p:spPr/>
        <p:txBody>
          <a:bodyPr>
            <a:normAutofit fontScale="85000" lnSpcReduction="20000"/>
          </a:bodyPr>
          <a:lstStyle/>
          <a:p>
            <a:pPr marL="0" indent="0">
              <a:buNone/>
            </a:pPr>
            <a:r>
              <a:rPr lang="lt-LT" b="1" dirty="0" smtClean="0"/>
              <a:t>- Stabilus </a:t>
            </a:r>
            <a:r>
              <a:rPr lang="lt-LT" b="1" dirty="0"/>
              <a:t>finansavimas </a:t>
            </a:r>
            <a:endParaRPr lang="lt-LT" b="1" dirty="0" smtClean="0"/>
          </a:p>
          <a:p>
            <a:pPr marL="0" indent="0">
              <a:buNone/>
            </a:pPr>
            <a:r>
              <a:rPr lang="lt-LT" dirty="0" smtClean="0"/>
              <a:t>Kiekvienais </a:t>
            </a:r>
            <a:r>
              <a:rPr lang="lt-LT" dirty="0"/>
              <a:t>metais galite prašyti lėšų, nereikės rašyti išsamios paraiškos, tik pateikti planuojamų </a:t>
            </a:r>
            <a:r>
              <a:rPr lang="lt-LT" dirty="0" err="1"/>
              <a:t>mobilumų</a:t>
            </a:r>
            <a:r>
              <a:rPr lang="lt-LT" dirty="0"/>
              <a:t> skaičių. </a:t>
            </a:r>
            <a:endParaRPr lang="lt-LT" dirty="0" smtClean="0"/>
          </a:p>
          <a:p>
            <a:pPr marL="0" indent="0">
              <a:buNone/>
            </a:pPr>
            <a:r>
              <a:rPr lang="lt-LT" b="1" dirty="0" smtClean="0"/>
              <a:t>- Galimybė </a:t>
            </a:r>
            <a:r>
              <a:rPr lang="lt-LT" b="1" dirty="0"/>
              <a:t>augti ir tyrinėti </a:t>
            </a:r>
            <a:endParaRPr lang="lt-LT" b="1" dirty="0" smtClean="0"/>
          </a:p>
          <a:p>
            <a:pPr marL="0" indent="0">
              <a:buNone/>
            </a:pPr>
            <a:r>
              <a:rPr lang="lt-LT" dirty="0" smtClean="0"/>
              <a:t>Akreditacija </a:t>
            </a:r>
            <a:r>
              <a:rPr lang="lt-LT" dirty="0"/>
              <a:t>leidžia išbandyti naujus dalykus: naujo tipo veiklą, naują partnerių organizaciją – be streso rašant išsamią paraišką kiekvienais metais. </a:t>
            </a:r>
            <a:endParaRPr lang="lt-LT" dirty="0" smtClean="0"/>
          </a:p>
          <a:p>
            <a:pPr marL="0" indent="0">
              <a:buNone/>
            </a:pPr>
            <a:r>
              <a:rPr lang="lt-LT" b="1" dirty="0" smtClean="0"/>
              <a:t>- Kurti </a:t>
            </a:r>
            <a:r>
              <a:rPr lang="lt-LT" b="1" dirty="0"/>
              <a:t>savo </a:t>
            </a:r>
            <a:r>
              <a:rPr lang="lt-LT" b="1" dirty="0" smtClean="0"/>
              <a:t>strategiją</a:t>
            </a:r>
          </a:p>
          <a:p>
            <a:pPr marL="0" indent="0">
              <a:buNone/>
            </a:pPr>
            <a:r>
              <a:rPr lang="lt-LT" dirty="0" smtClean="0"/>
              <a:t>Akreditacija </a:t>
            </a:r>
            <a:r>
              <a:rPr lang="lt-LT" dirty="0"/>
              <a:t>leidžia apibrėžti savo tikslus ir suteikia laisvę pasirinkti greitį, kuriuo norite judėti. </a:t>
            </a:r>
            <a:endParaRPr lang="lt-LT" dirty="0" smtClean="0"/>
          </a:p>
          <a:p>
            <a:pPr marL="0" indent="0">
              <a:buNone/>
            </a:pPr>
            <a:r>
              <a:rPr lang="lt-LT" b="1" dirty="0" smtClean="0"/>
              <a:t>- </a:t>
            </a:r>
            <a:r>
              <a:rPr lang="lt-LT" b="1" dirty="0"/>
              <a:t>Investuoti į </a:t>
            </a:r>
            <a:r>
              <a:rPr lang="lt-LT" b="1" dirty="0" smtClean="0"/>
              <a:t>ateitį</a:t>
            </a:r>
          </a:p>
          <a:p>
            <a:pPr marL="0" indent="0">
              <a:buNone/>
            </a:pPr>
            <a:r>
              <a:rPr lang="lt-LT" dirty="0" smtClean="0"/>
              <a:t> </a:t>
            </a:r>
            <a:r>
              <a:rPr lang="lt-LT" dirty="0"/>
              <a:t>Turėdami nuolatinį finansavimą, galite sutelkti dėmesį į savo ilgalaikius tikslus ir naudoti tarptautinio mobilumo veiklą mokymosi ir mokymo kokybei gerinti savo organizacijoje.</a:t>
            </a:r>
            <a:endParaRPr lang="en-GB" dirty="0"/>
          </a:p>
        </p:txBody>
      </p:sp>
    </p:spTree>
    <p:extLst>
      <p:ext uri="{BB962C8B-B14F-4D97-AF65-F5344CB8AC3E}">
        <p14:creationId xmlns:p14="http://schemas.microsoft.com/office/powerpoint/2010/main" val="129205415"/>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577</TotalTime>
  <Words>1163</Words>
  <Application>Microsoft Office PowerPoint</Application>
  <PresentationFormat>Plačiaekranė</PresentationFormat>
  <Paragraphs>89</Paragraphs>
  <Slides>15</Slides>
  <Notes>0</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15</vt:i4>
      </vt:variant>
    </vt:vector>
  </HeadingPairs>
  <TitlesOfParts>
    <vt:vector size="20" baseType="lpstr">
      <vt:lpstr>Arial</vt:lpstr>
      <vt:lpstr>Calibri</vt:lpstr>
      <vt:lpstr>Calibri Light</vt:lpstr>
      <vt:lpstr>Times New Roman</vt:lpstr>
      <vt:lpstr>„Office“ tema</vt:lpstr>
      <vt:lpstr>Mobilumo projektų akreditacija bendrojo ugdymo srityje</vt:lpstr>
      <vt:lpstr>Dėl KA229 mokyklų mainų partnerysčių</vt:lpstr>
      <vt:lpstr>Pasitikrinkite, kuriam veiksmui tinka jūsų veikla </vt:lpstr>
      <vt:lpstr>Bendrojo ugdymo mokinių ir darbuotojų mobilumas</vt:lpstr>
      <vt:lpstr>Bendrojo ugdymo mokinių ir darbuotojų mobilumas</vt:lpstr>
      <vt:lpstr>Bendrojo ugdymo mokinių ir darbuotojų mobilumas</vt:lpstr>
      <vt:lpstr>Kaip dalyvauti programos „Erasmus“ mobilumo veikloje?</vt:lpstr>
      <vt:lpstr>Mobilumo akreditacija</vt:lpstr>
      <vt:lpstr>Mobilumo akreditacijos privalumai </vt:lpstr>
      <vt:lpstr>„Erasmus“ planas</vt:lpstr>
      <vt:lpstr>Erasmus“ planas</vt:lpstr>
      <vt:lpstr>Mobilumo veiklų tipai</vt:lpstr>
      <vt:lpstr>Mobilumo veiklų tipai</vt:lpstr>
      <vt:lpstr>Kėdainių PRC akreditacija profesinio mokymo srityje</vt:lpstr>
      <vt:lpstr>Mobilumo akreditacija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pateiktis</dc:title>
  <dc:creator>PC</dc:creator>
  <cp:lastModifiedBy>PC</cp:lastModifiedBy>
  <cp:revision>16</cp:revision>
  <dcterms:created xsi:type="dcterms:W3CDTF">2021-06-16T11:02:20Z</dcterms:created>
  <dcterms:modified xsi:type="dcterms:W3CDTF">2021-06-22T11:41:43Z</dcterms:modified>
</cp:coreProperties>
</file>