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3" r:id="rId1"/>
  </p:sldMasterIdLst>
  <p:sldIdLst>
    <p:sldId id="271" r:id="rId2"/>
    <p:sldId id="270" r:id="rId3"/>
    <p:sldId id="258" r:id="rId4"/>
    <p:sldId id="259" r:id="rId5"/>
    <p:sldId id="260" r:id="rId6"/>
    <p:sldId id="261" r:id="rId7"/>
    <p:sldId id="266" r:id="rId8"/>
    <p:sldId id="272" r:id="rId9"/>
  </p:sldIdLst>
  <p:sldSz cx="13411200" cy="10058400"/>
  <p:notesSz cx="73152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18E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332" y="52"/>
      </p:cViewPr>
      <p:guideLst>
        <p:guide orient="horz" pos="2880"/>
        <p:guide pos="3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8836" y="2657400"/>
            <a:ext cx="7786337" cy="2222782"/>
          </a:xfrm>
        </p:spPr>
        <p:txBody>
          <a:bodyPr anchor="b">
            <a:noAutofit/>
          </a:bodyPr>
          <a:lstStyle>
            <a:lvl1pPr algn="ctr">
              <a:defRPr sz="704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8836" y="5277547"/>
            <a:ext cx="7786337" cy="2020555"/>
          </a:xfrm>
        </p:spPr>
        <p:txBody>
          <a:bodyPr anchor="t">
            <a:normAutofit/>
          </a:bodyPr>
          <a:lstStyle>
            <a:lvl1pPr marL="0" indent="0" algn="ctr">
              <a:buNone/>
              <a:defRPr sz="2933">
                <a:solidFill>
                  <a:schemeClr val="tx1"/>
                </a:solidFill>
              </a:defRPr>
            </a:lvl1pPr>
            <a:lvl2pPr marL="67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5945" y="7413416"/>
            <a:ext cx="987471" cy="409787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8836" y="7413416"/>
            <a:ext cx="5961795" cy="4097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8732" y="7413416"/>
            <a:ext cx="606442" cy="40978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62411" y="5091283"/>
            <a:ext cx="74991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7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070" y="7062609"/>
            <a:ext cx="9971477" cy="831216"/>
          </a:xfrm>
        </p:spPr>
        <p:txBody>
          <a:bodyPr anchor="b">
            <a:normAutofit/>
          </a:bodyPr>
          <a:lstStyle>
            <a:lvl1pPr algn="ctr">
              <a:defRPr sz="352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5181" y="1514969"/>
            <a:ext cx="10400840" cy="492986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6070" y="7893824"/>
            <a:ext cx="9971477" cy="724111"/>
          </a:xfrm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070" y="1330080"/>
            <a:ext cx="9971477" cy="4543528"/>
          </a:xfrm>
        </p:spPr>
        <p:txBody>
          <a:bodyPr anchor="ctr">
            <a:normAutofit/>
          </a:bodyPr>
          <a:lstStyle>
            <a:lvl1pPr algn="ctr">
              <a:defRPr sz="4693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069" y="6270977"/>
            <a:ext cx="9971479" cy="2346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33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083" y="6072292"/>
            <a:ext cx="968942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4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022" y="1440460"/>
            <a:ext cx="9387033" cy="3476980"/>
          </a:xfrm>
        </p:spPr>
        <p:txBody>
          <a:bodyPr anchor="ctr">
            <a:normAutofit/>
          </a:bodyPr>
          <a:lstStyle>
            <a:lvl1pPr algn="ctr">
              <a:defRPr sz="4693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46960" y="4917439"/>
            <a:ext cx="8642770" cy="95616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40"/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066" y="6370321"/>
            <a:ext cx="9971482" cy="2247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33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46622" y="1327865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056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5805" y="4147543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 algn="r"/>
            <a:r>
              <a:rPr lang="en-US" sz="1056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75083" y="6072292"/>
            <a:ext cx="96734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7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074" y="4852585"/>
            <a:ext cx="9971468" cy="2154240"/>
          </a:xfrm>
        </p:spPr>
        <p:txBody>
          <a:bodyPr anchor="b">
            <a:normAutofit/>
          </a:bodyPr>
          <a:lstStyle>
            <a:lvl1pPr algn="l">
              <a:defRPr sz="4693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073" y="7006825"/>
            <a:ext cx="9971471" cy="1261920"/>
          </a:xfrm>
        </p:spPr>
        <p:txBody>
          <a:bodyPr anchor="t">
            <a:normAutofit/>
          </a:bodyPr>
          <a:lstStyle>
            <a:lvl1pPr marL="0" indent="0" algn="l">
              <a:buNone/>
              <a:defRPr sz="2640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5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144" y="1440460"/>
            <a:ext cx="9276913" cy="3290713"/>
          </a:xfrm>
        </p:spPr>
        <p:txBody>
          <a:bodyPr anchor="ctr">
            <a:normAutofit/>
          </a:bodyPr>
          <a:lstStyle>
            <a:lvl1pPr algn="ctr">
              <a:defRPr sz="4693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726073" y="5337658"/>
            <a:ext cx="9971471" cy="130088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33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069" y="6643511"/>
            <a:ext cx="9971479" cy="1974427"/>
          </a:xfrm>
        </p:spPr>
        <p:txBody>
          <a:bodyPr anchor="t">
            <a:normAutofit/>
          </a:bodyPr>
          <a:lstStyle>
            <a:lvl1pPr marL="0" indent="0" algn="l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7822" y="1315446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9701" y="3824668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 algn="r"/>
            <a:r>
              <a:rPr lang="en-US" sz="117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75083" y="5029200"/>
            <a:ext cx="96734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659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068" y="1440460"/>
            <a:ext cx="9971477" cy="336521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693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726073" y="5230368"/>
            <a:ext cx="9971471" cy="132770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33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070" y="6556587"/>
            <a:ext cx="9971477" cy="2061352"/>
          </a:xfrm>
        </p:spPr>
        <p:txBody>
          <a:bodyPr anchor="t">
            <a:normAutofit/>
          </a:bodyPr>
          <a:lstStyle>
            <a:lvl1pPr marL="0" indent="0" algn="l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089" y="5029200"/>
            <a:ext cx="96894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8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6069" y="3652199"/>
            <a:ext cx="9971479" cy="4965742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75083" y="3453516"/>
            <a:ext cx="96894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7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3111" y="1330081"/>
            <a:ext cx="2374431" cy="7287859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6072" y="1330081"/>
            <a:ext cx="7209413" cy="7287856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60084" y="1330081"/>
            <a:ext cx="0" cy="728785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51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75084" y="3453516"/>
            <a:ext cx="96734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082" y="2407406"/>
            <a:ext cx="9673450" cy="2673021"/>
          </a:xfrm>
        </p:spPr>
        <p:txBody>
          <a:bodyPr anchor="b">
            <a:normAutofit/>
          </a:bodyPr>
          <a:lstStyle>
            <a:lvl1pPr algn="ctr">
              <a:defRPr sz="5867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5082" y="5477794"/>
            <a:ext cx="9673450" cy="1598689"/>
          </a:xfrm>
        </p:spPr>
        <p:txBody>
          <a:bodyPr anchor="t">
            <a:normAutofit/>
          </a:bodyPr>
          <a:lstStyle>
            <a:lvl1pPr marL="0" indent="0" algn="ctr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75084" y="5279108"/>
            <a:ext cx="96734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78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75082" y="3455848"/>
            <a:ext cx="96734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0045" y="3647847"/>
            <a:ext cx="4895088" cy="50560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2890" y="3647847"/>
            <a:ext cx="4895088" cy="50560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073" y="3899182"/>
            <a:ext cx="4895088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>
                <a:solidFill>
                  <a:schemeClr val="accent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6073" y="4756784"/>
            <a:ext cx="4895088" cy="3969715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8020" y="3899182"/>
            <a:ext cx="4895088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>
                <a:solidFill>
                  <a:schemeClr val="accent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8020" y="4756784"/>
            <a:ext cx="4895088" cy="3969715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875083" y="3453516"/>
            <a:ext cx="96734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3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069" y="1342495"/>
            <a:ext cx="9971478" cy="1912338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75083" y="3453516"/>
            <a:ext cx="96734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05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8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069" y="2036517"/>
            <a:ext cx="3720637" cy="2011680"/>
          </a:xfrm>
        </p:spPr>
        <p:txBody>
          <a:bodyPr anchor="b">
            <a:normAutofit/>
          </a:bodyPr>
          <a:lstStyle>
            <a:lvl1pPr algn="ctr">
              <a:defRPr sz="352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758" y="1440461"/>
            <a:ext cx="5654791" cy="7177478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6069" y="4445562"/>
            <a:ext cx="3720637" cy="3576326"/>
          </a:xfrm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75083" y="4271715"/>
            <a:ext cx="34226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068" y="2762954"/>
            <a:ext cx="5327230" cy="2011680"/>
          </a:xfrm>
        </p:spPr>
        <p:txBody>
          <a:bodyPr anchor="b">
            <a:normAutofit/>
          </a:bodyPr>
          <a:lstStyle>
            <a:lvl1pPr algn="ctr">
              <a:defRPr sz="352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01835" y="1514968"/>
            <a:ext cx="4296546" cy="70284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6069" y="4774634"/>
            <a:ext cx="5327228" cy="2682240"/>
          </a:xfrm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9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6070" y="1342495"/>
            <a:ext cx="9971477" cy="19123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069" y="3652199"/>
            <a:ext cx="9971479" cy="5052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23117" y="8742115"/>
            <a:ext cx="1684148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6069" y="8742115"/>
            <a:ext cx="7486845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7467" y="8742115"/>
            <a:ext cx="580081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9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ctr" defTabSz="670575" rtl="0" eaLnBrk="1" latinLnBrk="0" hangingPunct="1">
        <a:spcBef>
          <a:spcPct val="0"/>
        </a:spcBef>
        <a:buNone/>
        <a:defRPr sz="58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9110" indent="-419110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/>
        </a:buClr>
        <a:buSzPct val="115000"/>
        <a:buFont typeface="Arial"/>
        <a:buChar char="•"/>
        <a:defRPr sz="35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89685" indent="-419110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/>
        </a:buClr>
        <a:buSzPct val="115000"/>
        <a:buFont typeface="Arial"/>
        <a:buChar char="•"/>
        <a:defRPr sz="29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760260" indent="-419110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/>
        </a:buClr>
        <a:buSzPct val="115000"/>
        <a:buFont typeface="Arial"/>
        <a:buChar char="•"/>
        <a:defRPr sz="26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263191" indent="-251466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/>
        </a:buClr>
        <a:buSzPct val="115000"/>
        <a:buFont typeface="Arial"/>
        <a:buChar char="•"/>
        <a:defRPr sz="234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933767" indent="-251466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/>
        </a:buClr>
        <a:buSzPct val="115000"/>
        <a:buFont typeface="Arial"/>
        <a:buChar char="•"/>
        <a:defRPr sz="205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688164" indent="-335288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/>
        </a:buClr>
        <a:buSzPct val="115000"/>
        <a:buFont typeface="Arial"/>
        <a:buChar char="•"/>
        <a:defRPr sz="205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358739" indent="-335288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/>
        </a:buClr>
        <a:buSzPct val="115000"/>
        <a:buFont typeface="Arial"/>
        <a:buChar char="•"/>
        <a:defRPr sz="205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029314" indent="-335288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/>
        </a:buClr>
        <a:buSzPct val="115000"/>
        <a:buFont typeface="Arial"/>
        <a:buChar char="•"/>
        <a:defRPr sz="205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699890" indent="-335288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/>
        </a:buClr>
        <a:buSzPct val="115000"/>
        <a:buFont typeface="Arial"/>
        <a:buChar char="•"/>
        <a:defRPr sz="205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9971477" cy="1912338"/>
          </a:xfrm>
        </p:spPr>
        <p:txBody>
          <a:bodyPr/>
          <a:lstStyle/>
          <a:p>
            <a:r>
              <a:rPr lang="lt-LT" dirty="0" err="1" smtClean="0"/>
              <a:t>The</a:t>
            </a:r>
            <a:r>
              <a:rPr lang="lt-LT" dirty="0" smtClean="0"/>
              <a:t> Wheel </a:t>
            </a:r>
            <a:r>
              <a:rPr lang="lt-LT" dirty="0" smtClean="0"/>
              <a:t>of Life 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0" y="1600200"/>
            <a:ext cx="8229600" cy="6781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4969" y="8534400"/>
            <a:ext cx="11606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400" b="1" u="sng" dirty="0" smtClean="0"/>
              <a:t>Prepared by: </a:t>
            </a:r>
            <a:r>
              <a:rPr lang="lt-LT" sz="2400" dirty="0" smtClean="0"/>
              <a:t>the English teacher Laima Janonienė, Kėdainiai Sviesioji Gymnasium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400048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idx="1"/>
          </p:nvPr>
        </p:nvSpPr>
        <p:spPr>
          <a:xfrm>
            <a:off x="762000" y="3048000"/>
            <a:ext cx="12070080" cy="4800600"/>
          </a:xfrm>
        </p:spPr>
        <p:txBody>
          <a:bodyPr>
            <a:normAutofit lnSpcReduction="10000"/>
          </a:bodyPr>
          <a:lstStyle/>
          <a:p>
            <a:endParaRPr lang="lt-LT" sz="5400" dirty="0" smtClean="0"/>
          </a:p>
          <a:p>
            <a:pPr algn="just"/>
            <a:r>
              <a:rPr lang="en-GB" sz="5400" dirty="0" smtClean="0"/>
              <a:t>We </a:t>
            </a:r>
            <a:r>
              <a:rPr lang="en-GB" sz="5400" dirty="0"/>
              <a:t>should firstly ask ourselves, why do we spend too much time on </a:t>
            </a:r>
            <a:r>
              <a:rPr lang="en-GB" sz="5400" dirty="0" smtClean="0"/>
              <a:t>something</a:t>
            </a:r>
            <a:r>
              <a:rPr lang="lt-LT" sz="5400" dirty="0" smtClean="0"/>
              <a:t>?</a:t>
            </a:r>
          </a:p>
          <a:p>
            <a:pPr algn="just"/>
            <a:r>
              <a:rPr lang="en-GB" sz="5400" dirty="0"/>
              <a:t>The balance wheel of </a:t>
            </a:r>
            <a:r>
              <a:rPr lang="en-GB" sz="5400" dirty="0" smtClean="0"/>
              <a:t>life</a:t>
            </a:r>
            <a:r>
              <a:rPr lang="lt-LT" sz="5400" dirty="0" smtClean="0"/>
              <a:t> is</a:t>
            </a:r>
            <a:r>
              <a:rPr lang="en-US" sz="5400" dirty="0" smtClean="0"/>
              <a:t> </a:t>
            </a:r>
            <a:r>
              <a:rPr lang="lt-LT" sz="5400" dirty="0" smtClean="0"/>
              <a:t>?????</a:t>
            </a:r>
          </a:p>
          <a:p>
            <a:pPr algn="just"/>
            <a:r>
              <a:rPr lang="lt-LT" sz="5400" dirty="0" smtClean="0"/>
              <a:t>What do think?</a:t>
            </a:r>
            <a:endParaRPr lang="en-GB" sz="5400" dirty="0"/>
          </a:p>
          <a:p>
            <a:endParaRPr lang="en-GB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9832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92741"/>
            <a:ext cx="12632620" cy="691538"/>
          </a:xfrm>
          <a:prstGeom prst="rect">
            <a:avLst/>
          </a:prstGeom>
        </p:spPr>
        <p:txBody>
          <a:bodyPr vert="horz" wrap="square" lIns="0" tIns="197170" rIns="0" bIns="0" rtlCol="0">
            <a:spAutoFit/>
          </a:bodyPr>
          <a:lstStyle/>
          <a:p>
            <a:pPr marL="33020" algn="ctr">
              <a:spcBef>
                <a:spcPts val="100"/>
              </a:spcBef>
            </a:pPr>
            <a:r>
              <a:rPr sz="2800" b="1" u="none" spc="195" dirty="0">
                <a:solidFill>
                  <a:srgbClr val="FF0000"/>
                </a:solidFill>
                <a:latin typeface="Cambria"/>
                <a:cs typeface="Cambria"/>
              </a:rPr>
              <a:t>STEP</a:t>
            </a:r>
            <a:r>
              <a:rPr sz="2800" b="1" u="none" spc="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dirty="0">
                <a:solidFill>
                  <a:srgbClr val="FF0000"/>
                </a:solidFill>
                <a:latin typeface="Cambria"/>
                <a:cs typeface="Cambria"/>
              </a:rPr>
              <a:t>1:</a:t>
            </a:r>
            <a:r>
              <a:rPr sz="3200" b="1" u="none" spc="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u="none" spc="100" dirty="0" smtClean="0">
                <a:solidFill>
                  <a:srgbClr val="FF0000"/>
                </a:solidFill>
                <a:latin typeface="Cambria"/>
                <a:cs typeface="Cambria"/>
              </a:rPr>
              <a:t>Wheel</a:t>
            </a:r>
            <a:r>
              <a:rPr lang="lt-LT" sz="3200" b="1" u="none" spc="100" dirty="0" smtClean="0">
                <a:solidFill>
                  <a:srgbClr val="FF0000"/>
                </a:solidFill>
                <a:latin typeface="Cambria"/>
                <a:cs typeface="Cambria"/>
              </a:rPr>
              <a:t> of </a:t>
            </a:r>
            <a:r>
              <a:rPr lang="lt-LT" sz="3200" b="1" u="none" spc="100" dirty="0">
                <a:solidFill>
                  <a:srgbClr val="FF0000"/>
                </a:solidFill>
                <a:latin typeface="Cambria"/>
                <a:cs typeface="Cambria"/>
              </a:rPr>
              <a:t>L</a:t>
            </a:r>
            <a:r>
              <a:rPr lang="lt-LT" sz="3200" b="1" u="none" spc="100" dirty="0" smtClean="0">
                <a:solidFill>
                  <a:srgbClr val="FF0000"/>
                </a:solidFill>
                <a:latin typeface="Cambria"/>
                <a:cs typeface="Cambria"/>
              </a:rPr>
              <a:t>ife </a:t>
            </a:r>
            <a:endParaRPr sz="3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grpSp>
        <p:nvGrpSpPr>
          <p:cNvPr id="5" name="Grupė 4"/>
          <p:cNvGrpSpPr/>
          <p:nvPr/>
        </p:nvGrpSpPr>
        <p:grpSpPr>
          <a:xfrm>
            <a:off x="228600" y="1174328"/>
            <a:ext cx="12931968" cy="8353954"/>
            <a:chOff x="228600" y="1174328"/>
            <a:chExt cx="12931968" cy="8353954"/>
          </a:xfrm>
        </p:grpSpPr>
        <p:pic>
          <p:nvPicPr>
            <p:cNvPr id="2" name="object 2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6522"/>
            <a:stretch/>
          </p:blipFill>
          <p:spPr>
            <a:xfrm>
              <a:off x="6683569" y="2209800"/>
              <a:ext cx="6476999" cy="6553199"/>
            </a:xfrm>
            <a:prstGeom prst="rect">
              <a:avLst/>
            </a:prstGeom>
          </p:spPr>
        </p:pic>
        <p:sp>
          <p:nvSpPr>
            <p:cNvPr id="4" name="object 4"/>
            <p:cNvSpPr txBox="1"/>
            <p:nvPr/>
          </p:nvSpPr>
          <p:spPr>
            <a:xfrm>
              <a:off x="228600" y="1174328"/>
              <a:ext cx="6172200" cy="8353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16100"/>
                </a:lnSpc>
                <a:spcBef>
                  <a:spcPts val="100"/>
                </a:spcBef>
              </a:pPr>
              <a:r>
                <a:rPr sz="2600" b="1" u="sng" spc="75" dirty="0">
                  <a:solidFill>
                    <a:srgbClr val="FF0000"/>
                  </a:solidFill>
                  <a:latin typeface="Cambria"/>
                  <a:cs typeface="Cambria"/>
                </a:rPr>
                <a:t>School: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0" dirty="0">
                  <a:solidFill>
                    <a:srgbClr val="424242"/>
                  </a:solidFill>
                  <a:latin typeface="Cambria"/>
                  <a:cs typeface="Cambria"/>
                </a:rPr>
                <a:t>Your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75" dirty="0">
                  <a:solidFill>
                    <a:srgbClr val="424242"/>
                  </a:solidFill>
                  <a:latin typeface="Cambria"/>
                  <a:cs typeface="Cambria"/>
                </a:rPr>
                <a:t>overall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0" dirty="0">
                  <a:solidFill>
                    <a:srgbClr val="424242"/>
                  </a:solidFill>
                  <a:latin typeface="Cambria"/>
                  <a:cs typeface="Cambria"/>
                </a:rPr>
                <a:t>experience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of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being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10" dirty="0">
                  <a:solidFill>
                    <a:srgbClr val="424242"/>
                  </a:solidFill>
                  <a:latin typeface="Cambria"/>
                  <a:cs typeface="Cambria"/>
                </a:rPr>
                <a:t>in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0" dirty="0">
                  <a:solidFill>
                    <a:srgbClr val="424242"/>
                  </a:solidFill>
                  <a:latin typeface="Cambria"/>
                  <a:cs typeface="Cambria"/>
                </a:rPr>
                <a:t>class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and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being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with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5" dirty="0">
                  <a:solidFill>
                    <a:srgbClr val="424242"/>
                  </a:solidFill>
                  <a:latin typeface="Cambria"/>
                  <a:cs typeface="Cambria"/>
                </a:rPr>
                <a:t>your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5" dirty="0">
                  <a:solidFill>
                    <a:srgbClr val="424242"/>
                  </a:solidFill>
                  <a:latin typeface="Cambria"/>
                  <a:cs typeface="Cambria"/>
                </a:rPr>
                <a:t>friends </a:t>
              </a:r>
              <a:endParaRPr lang="en-US" sz="2600" spc="85" dirty="0" smtClean="0">
                <a:solidFill>
                  <a:srgbClr val="424242"/>
                </a:solidFill>
                <a:latin typeface="Cambria"/>
                <a:cs typeface="Cambria"/>
              </a:endParaRPr>
            </a:p>
            <a:p>
              <a:pPr marL="12700" marR="5080" algn="just">
                <a:lnSpc>
                  <a:spcPct val="116100"/>
                </a:lnSpc>
                <a:spcBef>
                  <a:spcPts val="100"/>
                </a:spcBef>
              </a:pPr>
              <a:r>
                <a:rPr sz="2600" b="1" u="sng" spc="60" dirty="0" smtClean="0">
                  <a:solidFill>
                    <a:srgbClr val="FF0000"/>
                  </a:solidFill>
                  <a:latin typeface="Cambria"/>
                  <a:cs typeface="Cambria"/>
                </a:rPr>
                <a:t>Grades</a:t>
              </a:r>
              <a:r>
                <a:rPr sz="2600" b="1" u="sng" spc="60" dirty="0">
                  <a:solidFill>
                    <a:srgbClr val="FF0000"/>
                  </a:solidFill>
                  <a:latin typeface="Cambria"/>
                  <a:cs typeface="Cambria"/>
                </a:rPr>
                <a:t>: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How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happy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60" dirty="0">
                  <a:solidFill>
                    <a:srgbClr val="424242"/>
                  </a:solidFill>
                  <a:latin typeface="Cambria"/>
                  <a:cs typeface="Cambria"/>
                </a:rPr>
                <a:t>(or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5" dirty="0">
                  <a:solidFill>
                    <a:srgbClr val="424242"/>
                  </a:solidFill>
                  <a:latin typeface="Cambria"/>
                  <a:cs typeface="Cambria"/>
                </a:rPr>
                <a:t>not)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you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70" dirty="0">
                  <a:solidFill>
                    <a:srgbClr val="424242"/>
                  </a:solidFill>
                  <a:latin typeface="Cambria"/>
                  <a:cs typeface="Cambria"/>
                </a:rPr>
                <a:t>are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with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5" dirty="0">
                  <a:solidFill>
                    <a:srgbClr val="424242"/>
                  </a:solidFill>
                  <a:latin typeface="Cambria"/>
                  <a:cs typeface="Cambria"/>
                </a:rPr>
                <a:t>your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0" dirty="0">
                  <a:solidFill>
                    <a:srgbClr val="424242"/>
                  </a:solidFill>
                  <a:latin typeface="Cambria"/>
                  <a:cs typeface="Cambria"/>
                </a:rPr>
                <a:t>grades</a:t>
              </a:r>
              <a:endParaRPr sz="2600" dirty="0">
                <a:latin typeface="Cambria"/>
                <a:cs typeface="Cambria"/>
              </a:endParaRPr>
            </a:p>
            <a:p>
              <a:pPr marL="12700" marR="69215" algn="just">
                <a:lnSpc>
                  <a:spcPct val="116100"/>
                </a:lnSpc>
              </a:pPr>
              <a:r>
                <a:rPr sz="2600" b="1" u="sng" spc="80" dirty="0">
                  <a:solidFill>
                    <a:srgbClr val="FF0000"/>
                  </a:solidFill>
                  <a:latin typeface="Cambria"/>
                  <a:cs typeface="Cambria"/>
                </a:rPr>
                <a:t>Family: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5" dirty="0">
                  <a:solidFill>
                    <a:srgbClr val="424242"/>
                  </a:solidFill>
                  <a:latin typeface="Cambria"/>
                  <a:cs typeface="Cambria"/>
                </a:rPr>
                <a:t>Usually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5" dirty="0">
                  <a:solidFill>
                    <a:srgbClr val="424242"/>
                  </a:solidFill>
                  <a:latin typeface="Cambria"/>
                  <a:cs typeface="Cambria"/>
                </a:rPr>
                <a:t>your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immediate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family,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and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if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you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0" dirty="0">
                  <a:solidFill>
                    <a:srgbClr val="424242"/>
                  </a:solidFill>
                  <a:latin typeface="Cambria"/>
                  <a:cs typeface="Cambria"/>
                </a:rPr>
                <a:t>need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5" dirty="0">
                  <a:solidFill>
                    <a:srgbClr val="424242"/>
                  </a:solidFill>
                  <a:latin typeface="Cambria"/>
                  <a:cs typeface="Cambria"/>
                </a:rPr>
                <a:t>to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75" dirty="0">
                  <a:solidFill>
                    <a:srgbClr val="424242"/>
                  </a:solidFill>
                  <a:latin typeface="Cambria"/>
                  <a:cs typeface="Cambria"/>
                </a:rPr>
                <a:t>break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this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5" dirty="0">
                  <a:solidFill>
                    <a:srgbClr val="424242"/>
                  </a:solidFill>
                  <a:latin typeface="Cambria"/>
                  <a:cs typeface="Cambria"/>
                </a:rPr>
                <a:t>wedge </a:t>
              </a:r>
              <a:r>
                <a:rPr sz="2600" spc="95" dirty="0">
                  <a:solidFill>
                    <a:srgbClr val="424242"/>
                  </a:solidFill>
                  <a:latin typeface="Cambria"/>
                  <a:cs typeface="Cambria"/>
                </a:rPr>
                <a:t>into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5" dirty="0">
                  <a:solidFill>
                    <a:srgbClr val="424242"/>
                  </a:solidFill>
                  <a:latin typeface="Cambria"/>
                  <a:cs typeface="Cambria"/>
                </a:rPr>
                <a:t>two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0" dirty="0">
                  <a:solidFill>
                    <a:srgbClr val="424242"/>
                  </a:solidFill>
                  <a:latin typeface="Cambria"/>
                  <a:cs typeface="Cambria"/>
                </a:rPr>
                <a:t>(parents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and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5" dirty="0">
                  <a:solidFill>
                    <a:srgbClr val="424242"/>
                  </a:solidFill>
                  <a:latin typeface="Cambria"/>
                  <a:cs typeface="Cambria"/>
                </a:rPr>
                <a:t>siblings)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that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0" dirty="0">
                  <a:solidFill>
                    <a:srgbClr val="424242"/>
                  </a:solidFill>
                  <a:latin typeface="Cambria"/>
                  <a:cs typeface="Cambria"/>
                </a:rPr>
                <a:t>works</a:t>
              </a:r>
              <a:endParaRPr sz="2600" dirty="0">
                <a:latin typeface="Cambria"/>
                <a:cs typeface="Cambria"/>
              </a:endParaRPr>
            </a:p>
            <a:p>
              <a:pPr marL="12700" algn="just">
                <a:spcBef>
                  <a:spcPts val="270"/>
                </a:spcBef>
              </a:pPr>
              <a:r>
                <a:rPr sz="2600" b="1" u="sng" spc="65" dirty="0">
                  <a:solidFill>
                    <a:srgbClr val="FF0000"/>
                  </a:solidFill>
                  <a:latin typeface="Cambria"/>
                  <a:cs typeface="Cambria"/>
                </a:rPr>
                <a:t>Friends:</a:t>
              </a:r>
              <a:r>
                <a:rPr sz="2600" b="1" u="sng" spc="114" dirty="0">
                  <a:solidFill>
                    <a:srgbClr val="FF0000"/>
                  </a:solidFill>
                  <a:latin typeface="Cambria"/>
                  <a:cs typeface="Cambria"/>
                </a:rPr>
                <a:t> </a:t>
              </a:r>
              <a:r>
                <a:rPr sz="2600" spc="80" dirty="0">
                  <a:solidFill>
                    <a:srgbClr val="424242"/>
                  </a:solidFill>
                  <a:latin typeface="Cambria"/>
                  <a:cs typeface="Cambria"/>
                </a:rPr>
                <a:t>Pretty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straight</a:t>
              </a:r>
              <a:r>
                <a:rPr sz="2600" spc="114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75" dirty="0">
                  <a:solidFill>
                    <a:srgbClr val="424242"/>
                  </a:solidFill>
                  <a:latin typeface="Cambria"/>
                  <a:cs typeface="Cambria"/>
                </a:rPr>
                <a:t>forward</a:t>
              </a:r>
              <a:endParaRPr sz="2600" dirty="0">
                <a:latin typeface="Cambria"/>
                <a:cs typeface="Cambria"/>
              </a:endParaRPr>
            </a:p>
            <a:p>
              <a:pPr marL="12700" marR="737870" algn="just">
                <a:lnSpc>
                  <a:spcPct val="116100"/>
                </a:lnSpc>
              </a:pPr>
              <a:r>
                <a:rPr sz="2600" b="1" u="sng" spc="70" dirty="0">
                  <a:solidFill>
                    <a:srgbClr val="FF0000"/>
                  </a:solidFill>
                  <a:latin typeface="Cambria"/>
                  <a:cs typeface="Cambria"/>
                </a:rPr>
                <a:t>Health: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How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healthy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you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feel,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how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45" dirty="0">
                  <a:solidFill>
                    <a:srgbClr val="424242"/>
                  </a:solidFill>
                  <a:latin typeface="Cambria"/>
                  <a:cs typeface="Cambria"/>
                </a:rPr>
                <a:t>much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you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0" dirty="0">
                  <a:solidFill>
                    <a:srgbClr val="424242"/>
                  </a:solidFill>
                  <a:latin typeface="Cambria"/>
                  <a:cs typeface="Cambria"/>
                </a:rPr>
                <a:t>exercise,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and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5" dirty="0">
                  <a:solidFill>
                    <a:srgbClr val="424242"/>
                  </a:solidFill>
                  <a:latin typeface="Cambria"/>
                  <a:cs typeface="Cambria"/>
                </a:rPr>
                <a:t>your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55" dirty="0">
                  <a:solidFill>
                    <a:srgbClr val="424242"/>
                  </a:solidFill>
                  <a:latin typeface="Cambria"/>
                  <a:cs typeface="Cambria"/>
                </a:rPr>
                <a:t>diet </a:t>
              </a:r>
              <a:endParaRPr lang="en-US" sz="2600" spc="55" dirty="0" smtClean="0">
                <a:solidFill>
                  <a:srgbClr val="424242"/>
                </a:solidFill>
                <a:latin typeface="Cambria"/>
                <a:cs typeface="Cambria"/>
              </a:endParaRPr>
            </a:p>
            <a:p>
              <a:pPr marL="12700" marR="737870" algn="just">
                <a:lnSpc>
                  <a:spcPct val="116100"/>
                </a:lnSpc>
              </a:pPr>
              <a:r>
                <a:rPr sz="2600" b="1" u="sng" spc="95" dirty="0" smtClean="0">
                  <a:solidFill>
                    <a:srgbClr val="FF0000"/>
                  </a:solidFill>
                  <a:latin typeface="Cambria"/>
                  <a:cs typeface="Cambria"/>
                </a:rPr>
                <a:t>Fun</a:t>
              </a:r>
              <a:r>
                <a:rPr sz="2600" b="1" u="sng" spc="95" dirty="0">
                  <a:solidFill>
                    <a:srgbClr val="FF0000"/>
                  </a:solidFill>
                  <a:latin typeface="Cambria"/>
                  <a:cs typeface="Cambria"/>
                </a:rPr>
                <a:t>:</a:t>
              </a:r>
              <a:r>
                <a:rPr sz="2600" b="1" u="sng" spc="114" dirty="0">
                  <a:solidFill>
                    <a:srgbClr val="FF0000"/>
                  </a:solidFill>
                  <a:latin typeface="Cambria"/>
                  <a:cs typeface="Cambria"/>
                </a:rPr>
                <a:t> 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How</a:t>
              </a:r>
              <a:r>
                <a:rPr sz="2600" spc="114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45" dirty="0">
                  <a:solidFill>
                    <a:srgbClr val="424242"/>
                  </a:solidFill>
                  <a:latin typeface="Cambria"/>
                  <a:cs typeface="Cambria"/>
                </a:rPr>
                <a:t>much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35" dirty="0">
                  <a:solidFill>
                    <a:srgbClr val="424242"/>
                  </a:solidFill>
                  <a:latin typeface="Cambria"/>
                  <a:cs typeface="Cambria"/>
                </a:rPr>
                <a:t>fun</a:t>
              </a:r>
              <a:r>
                <a:rPr sz="2600" spc="114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you</a:t>
              </a:r>
              <a:r>
                <a:rPr sz="2600" spc="114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70" dirty="0">
                  <a:solidFill>
                    <a:srgbClr val="424242"/>
                  </a:solidFill>
                  <a:latin typeface="Cambria"/>
                  <a:cs typeface="Cambria"/>
                </a:rPr>
                <a:t>are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having</a:t>
              </a:r>
              <a:endParaRPr sz="2600" dirty="0">
                <a:latin typeface="Cambria"/>
                <a:cs typeface="Cambria"/>
              </a:endParaRPr>
            </a:p>
            <a:p>
              <a:pPr marL="12700" marR="451484" algn="just">
                <a:lnSpc>
                  <a:spcPct val="116100"/>
                </a:lnSpc>
              </a:pPr>
              <a:r>
                <a:rPr sz="2600" b="1" u="sng" spc="90" dirty="0">
                  <a:solidFill>
                    <a:srgbClr val="FF0000"/>
                  </a:solidFill>
                  <a:latin typeface="Cambria"/>
                  <a:cs typeface="Cambria"/>
                </a:rPr>
                <a:t>Room:</a:t>
              </a:r>
              <a:r>
                <a:rPr sz="2600" b="1" u="sng" spc="120" dirty="0">
                  <a:solidFill>
                    <a:srgbClr val="FF0000"/>
                  </a:solidFill>
                  <a:latin typeface="Cambria"/>
                  <a:cs typeface="Cambria"/>
                </a:rPr>
                <a:t> 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How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5" dirty="0">
                  <a:solidFill>
                    <a:srgbClr val="424242"/>
                  </a:solidFill>
                  <a:latin typeface="Cambria"/>
                  <a:cs typeface="Cambria"/>
                </a:rPr>
                <a:t>clean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70" dirty="0">
                  <a:solidFill>
                    <a:srgbClr val="424242"/>
                  </a:solidFill>
                  <a:latin typeface="Cambria"/>
                  <a:cs typeface="Cambria"/>
                </a:rPr>
                <a:t>or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14" dirty="0">
                  <a:solidFill>
                    <a:srgbClr val="424242"/>
                  </a:solidFill>
                  <a:latin typeface="Cambria"/>
                  <a:cs typeface="Cambria"/>
                </a:rPr>
                <a:t>messy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5" dirty="0">
                  <a:solidFill>
                    <a:srgbClr val="424242"/>
                  </a:solidFill>
                  <a:latin typeface="Cambria"/>
                  <a:cs typeface="Cambria"/>
                </a:rPr>
                <a:t>your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room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0" dirty="0">
                  <a:solidFill>
                    <a:srgbClr val="424242"/>
                  </a:solidFill>
                  <a:latin typeface="Cambria"/>
                  <a:cs typeface="Cambria"/>
                </a:rPr>
                <a:t>is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and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how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happy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you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70" dirty="0">
                  <a:solidFill>
                    <a:srgbClr val="424242"/>
                  </a:solidFill>
                  <a:latin typeface="Cambria"/>
                  <a:cs typeface="Cambria"/>
                </a:rPr>
                <a:t>are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with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55" dirty="0">
                  <a:solidFill>
                    <a:srgbClr val="424242"/>
                  </a:solidFill>
                  <a:latin typeface="Cambria"/>
                  <a:cs typeface="Cambria"/>
                </a:rPr>
                <a:t>it </a:t>
              </a:r>
              <a:endParaRPr lang="en-US" sz="2600" spc="55" dirty="0" smtClean="0">
                <a:solidFill>
                  <a:srgbClr val="424242"/>
                </a:solidFill>
                <a:latin typeface="Cambria"/>
                <a:cs typeface="Cambria"/>
              </a:endParaRPr>
            </a:p>
            <a:p>
              <a:pPr marL="12700" marR="451484" algn="just">
                <a:lnSpc>
                  <a:spcPct val="116100"/>
                </a:lnSpc>
              </a:pPr>
              <a:r>
                <a:rPr sz="2600" b="1" u="sng" spc="70" dirty="0" smtClean="0">
                  <a:solidFill>
                    <a:srgbClr val="FF0000"/>
                  </a:solidFill>
                  <a:latin typeface="Cambria"/>
                  <a:cs typeface="Cambria"/>
                </a:rPr>
                <a:t>Growth</a:t>
              </a:r>
              <a:r>
                <a:rPr sz="2600" b="1" u="sng" spc="70" dirty="0">
                  <a:solidFill>
                    <a:srgbClr val="FF0000"/>
                  </a:solidFill>
                  <a:latin typeface="Cambria"/>
                  <a:cs typeface="Cambria"/>
                </a:rPr>
                <a:t>: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How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you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85" dirty="0">
                  <a:solidFill>
                    <a:srgbClr val="424242"/>
                  </a:solidFill>
                  <a:latin typeface="Cambria"/>
                  <a:cs typeface="Cambria"/>
                </a:rPr>
                <a:t>feel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0" dirty="0">
                  <a:solidFill>
                    <a:srgbClr val="424242"/>
                  </a:solidFill>
                  <a:latin typeface="Cambria"/>
                  <a:cs typeface="Cambria"/>
                </a:rPr>
                <a:t>you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70" dirty="0">
                  <a:solidFill>
                    <a:srgbClr val="424242"/>
                  </a:solidFill>
                  <a:latin typeface="Cambria"/>
                  <a:cs typeface="Cambria"/>
                </a:rPr>
                <a:t>are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growing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90" dirty="0">
                  <a:solidFill>
                    <a:srgbClr val="424242"/>
                  </a:solidFill>
                  <a:latin typeface="Cambria"/>
                  <a:cs typeface="Cambria"/>
                </a:rPr>
                <a:t>personally</a:t>
              </a:r>
              <a:r>
                <a:rPr sz="2600" spc="120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105" dirty="0">
                  <a:solidFill>
                    <a:srgbClr val="424242"/>
                  </a:solidFill>
                  <a:latin typeface="Cambria"/>
                  <a:cs typeface="Cambria"/>
                </a:rPr>
                <a:t>and</a:t>
              </a:r>
              <a:r>
                <a:rPr sz="2600" spc="125" dirty="0">
                  <a:solidFill>
                    <a:srgbClr val="424242"/>
                  </a:solidFill>
                  <a:latin typeface="Cambria"/>
                  <a:cs typeface="Cambria"/>
                </a:rPr>
                <a:t> </a:t>
              </a:r>
              <a:r>
                <a:rPr sz="2600" spc="70" dirty="0">
                  <a:solidFill>
                    <a:srgbClr val="424242"/>
                  </a:solidFill>
                  <a:latin typeface="Cambria"/>
                  <a:cs typeface="Cambria"/>
                </a:rPr>
                <a:t>spiritually</a:t>
              </a:r>
              <a:endParaRPr sz="2600" dirty="0">
                <a:latin typeface="Cambria"/>
                <a:cs typeface="Cambri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7609"/>
          <a:stretch/>
        </p:blipFill>
        <p:spPr>
          <a:xfrm>
            <a:off x="3429000" y="2609741"/>
            <a:ext cx="6476999" cy="647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190" y="0"/>
            <a:ext cx="12632620" cy="935844"/>
          </a:xfrm>
          <a:prstGeom prst="rect">
            <a:avLst/>
          </a:prstGeom>
        </p:spPr>
        <p:txBody>
          <a:bodyPr vert="horz" wrap="square" lIns="0" tIns="500073" rIns="0" bIns="0" rtlCol="0">
            <a:spAutoFit/>
          </a:bodyPr>
          <a:lstStyle/>
          <a:p>
            <a:pPr marL="33020" marR="5080">
              <a:lnSpc>
                <a:spcPct val="100400"/>
              </a:lnSpc>
              <a:spcBef>
                <a:spcPts val="85"/>
              </a:spcBef>
            </a:pPr>
            <a:r>
              <a:rPr sz="2800" b="1" u="none" spc="195" dirty="0">
                <a:solidFill>
                  <a:srgbClr val="FF0000"/>
                </a:solidFill>
                <a:latin typeface="Cambria"/>
                <a:cs typeface="Cambria"/>
              </a:rPr>
              <a:t>STEP</a:t>
            </a:r>
            <a:r>
              <a:rPr sz="2800" b="1" u="none" spc="1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95" dirty="0">
                <a:solidFill>
                  <a:srgbClr val="FF0000"/>
                </a:solidFill>
                <a:latin typeface="Cambria"/>
                <a:cs typeface="Cambria"/>
              </a:rPr>
              <a:t>2:</a:t>
            </a:r>
            <a:r>
              <a:rPr sz="2800" b="1" u="none" spc="1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95" dirty="0">
                <a:solidFill>
                  <a:srgbClr val="FF0000"/>
                </a:solidFill>
                <a:latin typeface="Cambria"/>
                <a:cs typeface="Cambria"/>
              </a:rPr>
              <a:t>Rate</a:t>
            </a:r>
            <a:r>
              <a:rPr sz="2800" b="1" u="none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85" dirty="0">
                <a:solidFill>
                  <a:srgbClr val="FF0000"/>
                </a:solidFill>
                <a:latin typeface="Cambria"/>
                <a:cs typeface="Cambria"/>
              </a:rPr>
              <a:t>your</a:t>
            </a:r>
            <a:r>
              <a:rPr sz="2800" b="1" u="none" spc="1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100" dirty="0">
                <a:solidFill>
                  <a:srgbClr val="FF0000"/>
                </a:solidFill>
                <a:latin typeface="Cambria"/>
                <a:cs typeface="Cambria"/>
              </a:rPr>
              <a:t>current</a:t>
            </a:r>
            <a:r>
              <a:rPr sz="2800" b="1" u="none" spc="1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75" dirty="0">
                <a:solidFill>
                  <a:srgbClr val="FF0000"/>
                </a:solidFill>
                <a:latin typeface="Cambria"/>
                <a:cs typeface="Cambria"/>
              </a:rPr>
              <a:t>level</a:t>
            </a:r>
            <a:r>
              <a:rPr sz="2800" b="1" u="none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14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2800" b="1" u="none" spc="130" dirty="0">
                <a:solidFill>
                  <a:srgbClr val="FF0000"/>
                </a:solidFill>
                <a:latin typeface="Cambria"/>
                <a:cs typeface="Cambria"/>
              </a:rPr>
              <a:t>satisfaction</a:t>
            </a:r>
            <a:r>
              <a:rPr sz="2800" b="1" u="none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160" dirty="0">
                <a:solidFill>
                  <a:srgbClr val="FF0000"/>
                </a:solidFill>
                <a:latin typeface="Cambria"/>
                <a:cs typeface="Cambria"/>
              </a:rPr>
              <a:t>on</a:t>
            </a:r>
            <a:r>
              <a:rPr sz="2800" b="1" u="none" spc="1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114" dirty="0">
                <a:solidFill>
                  <a:srgbClr val="FF0000"/>
                </a:solidFill>
                <a:latin typeface="Cambria"/>
                <a:cs typeface="Cambria"/>
              </a:rPr>
              <a:t>each</a:t>
            </a:r>
            <a:r>
              <a:rPr sz="2800" b="1" u="none" spc="1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165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2800" b="1" u="none" spc="1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120" dirty="0">
                <a:solidFill>
                  <a:srgbClr val="FF0000"/>
                </a:solidFill>
                <a:latin typeface="Cambria"/>
                <a:cs typeface="Cambria"/>
              </a:rPr>
              <a:t>these</a:t>
            </a:r>
            <a:r>
              <a:rPr sz="2800" b="1" u="none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95" dirty="0">
                <a:solidFill>
                  <a:srgbClr val="FF0000"/>
                </a:solidFill>
                <a:latin typeface="Cambria"/>
                <a:cs typeface="Cambria"/>
              </a:rPr>
              <a:t>areas.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0" y="1550937"/>
            <a:ext cx="20398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spc="145" dirty="0" smtClean="0">
                <a:solidFill>
                  <a:srgbClr val="FF0000"/>
                </a:solidFill>
                <a:latin typeface="Cambria"/>
                <a:cs typeface="Cambria"/>
              </a:rPr>
              <a:t>EXAMPLE</a:t>
            </a:r>
            <a:r>
              <a:rPr lang="en-US" sz="2800" b="1" spc="145" dirty="0" smtClean="0">
                <a:solidFill>
                  <a:srgbClr val="FF0000"/>
                </a:solidFill>
                <a:latin typeface="Cambria"/>
                <a:cs typeface="Cambria"/>
              </a:rPr>
              <a:t>:</a:t>
            </a:r>
            <a:endParaRPr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82527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lt-LT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382527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endParaRPr lang="lt-LT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77200" y="4773411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endParaRPr lang="lt-LT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00" y="609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lt-LT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7162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lt-LT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679141" y="714487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lt-LT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62499" y="6079039"/>
            <a:ext cx="38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lt-LT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762499" y="4772072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lt-L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ė 39"/>
          <p:cNvGrpSpPr/>
          <p:nvPr/>
        </p:nvGrpSpPr>
        <p:grpSpPr>
          <a:xfrm>
            <a:off x="1446530" y="1823788"/>
            <a:ext cx="10208260" cy="7558872"/>
            <a:chOff x="3370325" y="1730156"/>
            <a:chExt cx="6696020" cy="7420481"/>
          </a:xfrm>
        </p:grpSpPr>
        <p:sp>
          <p:nvSpPr>
            <p:cNvPr id="2" name="object 2"/>
            <p:cNvSpPr txBox="1"/>
            <p:nvPr/>
          </p:nvSpPr>
          <p:spPr>
            <a:xfrm>
              <a:off x="3370326" y="1730156"/>
              <a:ext cx="18421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828800" algn="l"/>
                </a:tabLst>
              </a:pPr>
              <a:r>
                <a:rPr spc="140" dirty="0">
                  <a:solidFill>
                    <a:srgbClr val="595959"/>
                  </a:solidFill>
                  <a:latin typeface="Cambria"/>
                  <a:cs typeface="Cambria"/>
                </a:rPr>
                <a:t>Growth: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5337990" y="1730156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20" dirty="0">
                  <a:solidFill>
                    <a:srgbClr val="595959"/>
                  </a:solidFill>
                  <a:latin typeface="Cambria"/>
                  <a:cs typeface="Cambria"/>
                </a:rPr>
                <a:t>Why?</a:t>
              </a:r>
              <a:endParaRPr>
                <a:latin typeface="Cambria"/>
                <a:cs typeface="Cambria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041647" y="20068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83025" y="2483139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370326" y="2682656"/>
              <a:ext cx="17430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729739" algn="l"/>
                </a:tabLst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School: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 dirty="0">
                <a:latin typeface="Times New Roman"/>
                <a:cs typeface="Times New Roman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307376" y="2682656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20" dirty="0">
                  <a:solidFill>
                    <a:srgbClr val="595959"/>
                  </a:solidFill>
                  <a:latin typeface="Cambria"/>
                  <a:cs typeface="Cambria"/>
                </a:rPr>
                <a:t>Why?</a:t>
              </a:r>
              <a:endParaRPr>
                <a:latin typeface="Cambria"/>
                <a:cs typeface="Cambria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11033" y="29593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3025" y="3435639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370325" y="3635156"/>
              <a:ext cx="177673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763395" algn="l"/>
                </a:tabLst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Grades: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340868" y="3635156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20" dirty="0">
                  <a:solidFill>
                    <a:srgbClr val="595959"/>
                  </a:solidFill>
                  <a:latin typeface="Cambria"/>
                  <a:cs typeface="Cambria"/>
                </a:rPr>
                <a:t>Why?</a:t>
              </a:r>
              <a:endParaRPr>
                <a:latin typeface="Cambria"/>
                <a:cs typeface="Cambria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044525" y="39118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83025" y="4388139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3370326" y="4587656"/>
              <a:ext cx="177482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761489" algn="l"/>
                </a:tabLst>
              </a:pPr>
              <a:r>
                <a:rPr spc="145" dirty="0">
                  <a:solidFill>
                    <a:srgbClr val="595959"/>
                  </a:solidFill>
                  <a:latin typeface="Cambria"/>
                  <a:cs typeface="Cambria"/>
                </a:rPr>
                <a:t>Family: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338923" y="4587656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20" dirty="0">
                  <a:solidFill>
                    <a:srgbClr val="595959"/>
                  </a:solidFill>
                  <a:latin typeface="Cambria"/>
                  <a:cs typeface="Cambria"/>
                </a:rPr>
                <a:t>Why?</a:t>
              </a:r>
              <a:endParaRPr>
                <a:latin typeface="Cambria"/>
                <a:cs typeface="Cambria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042580" y="48643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83025" y="5340639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370326" y="5540156"/>
              <a:ext cx="1850389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837055" algn="l"/>
                </a:tabLst>
              </a:pPr>
              <a:r>
                <a:rPr spc="120" dirty="0">
                  <a:solidFill>
                    <a:srgbClr val="595959"/>
                  </a:solidFill>
                  <a:latin typeface="Cambria"/>
                  <a:cs typeface="Cambria"/>
                </a:rPr>
                <a:t>Friends: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345801" y="5540156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20" dirty="0">
                  <a:solidFill>
                    <a:srgbClr val="595959"/>
                  </a:solidFill>
                  <a:latin typeface="Cambria"/>
                  <a:cs typeface="Cambria"/>
                </a:rPr>
                <a:t>Why?</a:t>
              </a:r>
              <a:endParaRPr>
                <a:latin typeface="Cambria"/>
                <a:cs typeface="Cambria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049458" y="58168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83025" y="6293140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3370325" y="6492657"/>
              <a:ext cx="175387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740535" algn="l"/>
                </a:tabLst>
              </a:pPr>
              <a:r>
                <a:rPr spc="140" dirty="0">
                  <a:solidFill>
                    <a:srgbClr val="595959"/>
                  </a:solidFill>
                  <a:latin typeface="Cambria"/>
                  <a:cs typeface="Cambria"/>
                </a:rPr>
                <a:t>Health: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317982" y="6492657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20" dirty="0">
                  <a:solidFill>
                    <a:srgbClr val="595959"/>
                  </a:solidFill>
                  <a:latin typeface="Cambria"/>
                  <a:cs typeface="Cambria"/>
                </a:rPr>
                <a:t>Why?</a:t>
              </a:r>
              <a:endParaRPr>
                <a:latin typeface="Cambria"/>
                <a:cs typeface="Cambria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021639" y="67693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83025" y="7245639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370325" y="7445156"/>
              <a:ext cx="14325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418590" algn="l"/>
                </a:tabLst>
              </a:pPr>
              <a:r>
                <a:rPr spc="155" dirty="0">
                  <a:solidFill>
                    <a:srgbClr val="595959"/>
                  </a:solidFill>
                  <a:latin typeface="Cambria"/>
                  <a:cs typeface="Cambria"/>
                </a:rPr>
                <a:t>Fun: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5339334" y="7445156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20" dirty="0">
                  <a:solidFill>
                    <a:srgbClr val="595959"/>
                  </a:solidFill>
                  <a:latin typeface="Cambria"/>
                  <a:cs typeface="Cambria"/>
                </a:rPr>
                <a:t>Why?</a:t>
              </a:r>
              <a:endParaRPr>
                <a:latin typeface="Cambria"/>
                <a:cs typeface="Cambria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042991" y="77218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83025" y="8198138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3370326" y="8397654"/>
              <a:ext cx="16529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638935" algn="l"/>
                </a:tabLst>
              </a:pPr>
              <a:r>
                <a:rPr spc="155" dirty="0">
                  <a:solidFill>
                    <a:srgbClr val="595959"/>
                  </a:solidFill>
                  <a:latin typeface="Cambria"/>
                  <a:cs typeface="Cambria"/>
                </a:rPr>
                <a:t>Room: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5353934" y="8397654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20" dirty="0">
                  <a:solidFill>
                    <a:srgbClr val="595959"/>
                  </a:solidFill>
                  <a:latin typeface="Cambria"/>
                  <a:cs typeface="Cambria"/>
                </a:rPr>
                <a:t>Why?</a:t>
              </a:r>
              <a:endParaRPr>
                <a:latin typeface="Cambria"/>
                <a:cs typeface="Cambria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057591" y="8674387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83025" y="9150637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128810" y="272210"/>
            <a:ext cx="6859270" cy="8726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  <a:tabLst>
                <a:tab pos="6427470" algn="l"/>
              </a:tabLst>
            </a:pPr>
            <a:r>
              <a:rPr sz="2800" b="1" u="none" spc="195" dirty="0">
                <a:solidFill>
                  <a:srgbClr val="FF0000"/>
                </a:solidFill>
                <a:latin typeface="Cambria"/>
                <a:cs typeface="Cambria"/>
              </a:rPr>
              <a:t>STEP</a:t>
            </a:r>
            <a:r>
              <a:rPr sz="2800" b="1" u="none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dirty="0">
                <a:solidFill>
                  <a:srgbClr val="FF0000"/>
                </a:solidFill>
                <a:latin typeface="Cambria"/>
                <a:cs typeface="Cambria"/>
              </a:rPr>
              <a:t>3:</a:t>
            </a:r>
            <a:r>
              <a:rPr sz="2800" b="1" u="none" spc="1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150" dirty="0" smtClean="0">
                <a:solidFill>
                  <a:srgbClr val="FF0000"/>
                </a:solidFill>
                <a:latin typeface="Cambria"/>
                <a:cs typeface="Cambria"/>
              </a:rPr>
              <a:t>Ask</a:t>
            </a:r>
            <a:r>
              <a:rPr sz="2800" b="1" u="none" spc="18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120" dirty="0" smtClean="0">
                <a:solidFill>
                  <a:srgbClr val="FF0000"/>
                </a:solidFill>
                <a:latin typeface="Cambria"/>
                <a:cs typeface="Cambria"/>
              </a:rPr>
              <a:t>yourself</a:t>
            </a:r>
            <a:r>
              <a:rPr sz="2800" b="1" u="none" spc="120" dirty="0">
                <a:solidFill>
                  <a:srgbClr val="FF0000"/>
                </a:solidFill>
                <a:latin typeface="Cambria"/>
                <a:cs typeface="Cambria"/>
              </a:rPr>
              <a:t>, </a:t>
            </a:r>
            <a:r>
              <a:rPr sz="2800" b="1" u="none" spc="305" dirty="0">
                <a:solidFill>
                  <a:srgbClr val="FF0000"/>
                </a:solidFill>
                <a:latin typeface="Cambria"/>
                <a:cs typeface="Cambria"/>
              </a:rPr>
              <a:t>“Why</a:t>
            </a:r>
            <a:r>
              <a:rPr sz="2800" b="1" u="none" spc="2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135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2800" b="1" u="none" spc="120" dirty="0">
                <a:solidFill>
                  <a:srgbClr val="FF0000"/>
                </a:solidFill>
                <a:latin typeface="Cambria"/>
                <a:cs typeface="Cambria"/>
              </a:rPr>
              <a:t>that</a:t>
            </a:r>
            <a:r>
              <a:rPr sz="2800" b="1" u="none" spc="2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u="none" spc="120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2800" b="1" u="none" spc="150" dirty="0">
                <a:solidFill>
                  <a:srgbClr val="FF0000"/>
                </a:solidFill>
                <a:latin typeface="Cambria"/>
                <a:cs typeface="Cambria"/>
              </a:rPr>
              <a:t> number </a:t>
            </a:r>
            <a:r>
              <a:rPr lang="en-US" sz="2800" b="1" u="none" spc="150" dirty="0" smtClean="0">
                <a:solidFill>
                  <a:srgbClr val="FF0000"/>
                </a:solidFill>
                <a:latin typeface="Cambria"/>
                <a:cs typeface="Cambria"/>
              </a:rPr>
              <a:t>   _____________      </a:t>
            </a:r>
            <a:r>
              <a:rPr sz="2800" b="1" u="none" spc="120" dirty="0" smtClean="0">
                <a:solidFill>
                  <a:srgbClr val="FF0000"/>
                </a:solidFill>
                <a:latin typeface="Cambria"/>
                <a:cs typeface="Cambria"/>
              </a:rPr>
              <a:t>for</a:t>
            </a:r>
            <a:r>
              <a:rPr sz="2800" b="1" u="none" spc="420" dirty="0" smtClean="0">
                <a:solidFill>
                  <a:srgbClr val="FF0000"/>
                </a:solidFill>
                <a:latin typeface="Cambria"/>
                <a:cs typeface="Cambria"/>
              </a:rPr>
              <a:t>?”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1026" y="-156642"/>
            <a:ext cx="6276975" cy="173444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  <a:tabLst>
                <a:tab pos="3789679" algn="l"/>
                <a:tab pos="5156200" algn="l"/>
              </a:tabLst>
            </a:pPr>
            <a:r>
              <a:rPr sz="2800" b="1" u="none" spc="195" dirty="0">
                <a:solidFill>
                  <a:schemeClr val="tx1"/>
                </a:solidFill>
                <a:latin typeface="Cambria"/>
                <a:cs typeface="Cambria"/>
              </a:rPr>
              <a:t>STEP</a:t>
            </a:r>
            <a:r>
              <a:rPr sz="2800" b="1" u="none" spc="16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sz="2800" b="1" u="none" spc="180" dirty="0">
                <a:solidFill>
                  <a:schemeClr val="tx1"/>
                </a:solidFill>
                <a:latin typeface="Cambria"/>
                <a:cs typeface="Cambria"/>
              </a:rPr>
              <a:t>4:</a:t>
            </a:r>
            <a:r>
              <a:rPr sz="2800" b="1" u="none" spc="17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sz="2800" b="1" u="none" spc="150" dirty="0">
                <a:solidFill>
                  <a:schemeClr val="tx1"/>
                </a:solidFill>
                <a:latin typeface="Cambria"/>
                <a:cs typeface="Cambria"/>
              </a:rPr>
              <a:t>Ask</a:t>
            </a:r>
            <a:r>
              <a:rPr sz="2800" b="1" u="none" spc="17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sz="2800" b="1" u="none" spc="120" dirty="0" smtClean="0">
                <a:solidFill>
                  <a:schemeClr val="tx1"/>
                </a:solidFill>
                <a:latin typeface="Cambria"/>
                <a:cs typeface="Cambria"/>
              </a:rPr>
              <a:t>yourself</a:t>
            </a:r>
            <a:r>
              <a:rPr sz="2800" b="1" u="none" spc="120" dirty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sz="2800" b="1" u="none" spc="330" dirty="0">
                <a:solidFill>
                  <a:schemeClr val="tx1"/>
                </a:solidFill>
                <a:latin typeface="Cambria"/>
                <a:cs typeface="Cambria"/>
              </a:rPr>
              <a:t>“How</a:t>
            </a:r>
            <a:r>
              <a:rPr sz="2800" b="1" u="none" spc="27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sz="2800" b="1" u="none" spc="145" dirty="0">
                <a:solidFill>
                  <a:schemeClr val="tx1"/>
                </a:solidFill>
                <a:latin typeface="Cambria"/>
                <a:cs typeface="Cambria"/>
              </a:rPr>
              <a:t>can </a:t>
            </a:r>
            <a:r>
              <a:rPr sz="2800" b="1" u="none" spc="175" dirty="0">
                <a:solidFill>
                  <a:schemeClr val="tx1"/>
                </a:solidFill>
                <a:latin typeface="Cambria"/>
                <a:cs typeface="Cambria"/>
              </a:rPr>
              <a:t>I </a:t>
            </a:r>
            <a:r>
              <a:rPr sz="2800" b="1" u="none" spc="155" dirty="0">
                <a:solidFill>
                  <a:schemeClr val="tx1"/>
                </a:solidFill>
                <a:latin typeface="Cambria"/>
                <a:cs typeface="Cambria"/>
              </a:rPr>
              <a:t>get </a:t>
            </a:r>
            <a:r>
              <a:rPr sz="2800" b="1" u="none" spc="70" dirty="0" smtClean="0">
                <a:solidFill>
                  <a:schemeClr val="tx1"/>
                </a:solidFill>
                <a:latin typeface="Cambria"/>
                <a:cs typeface="Cambria"/>
              </a:rPr>
              <a:t>a</a:t>
            </a:r>
            <a:r>
              <a:rPr sz="2800" b="1" u="none" spc="16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US" sz="2800" b="1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b="1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</a:t>
            </a:r>
            <a:r>
              <a:rPr sz="2800" b="1" u="none" spc="100" dirty="0" smtClean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sz="2800" b="1" u="none" spc="70" dirty="0">
                <a:solidFill>
                  <a:schemeClr val="tx1"/>
                </a:solidFill>
                <a:latin typeface="Cambria"/>
                <a:cs typeface="Cambria"/>
              </a:rPr>
              <a:t>a </a:t>
            </a:r>
            <a:r>
              <a:rPr sz="2800" b="1" u="none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b="1" u="none" spc="120" dirty="0" smtClean="0">
                <a:solidFill>
                  <a:schemeClr val="tx1"/>
                </a:solidFill>
                <a:latin typeface="Cambria"/>
                <a:cs typeface="Cambria"/>
              </a:rPr>
              <a:t>for</a:t>
            </a:r>
            <a:r>
              <a:rPr sz="2800" b="1" u="none" spc="17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sz="2800" b="1" u="none" spc="114" dirty="0">
                <a:solidFill>
                  <a:schemeClr val="tx1"/>
                </a:solidFill>
                <a:latin typeface="Cambria"/>
                <a:cs typeface="Cambria"/>
              </a:rPr>
              <a:t>each</a:t>
            </a:r>
            <a:r>
              <a:rPr sz="2800" b="1" u="none" spc="17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sz="2800" b="1" u="none" spc="80" dirty="0" smtClean="0">
                <a:solidFill>
                  <a:schemeClr val="tx1"/>
                </a:solidFill>
                <a:latin typeface="Cambria"/>
                <a:cs typeface="Cambria"/>
              </a:rPr>
              <a:t>area</a:t>
            </a:r>
            <a:r>
              <a:rPr lang="en-US" sz="2800" b="1" u="none" spc="80" dirty="0" smtClean="0">
                <a:solidFill>
                  <a:schemeClr val="tx1"/>
                </a:solidFill>
                <a:latin typeface="Cambria"/>
                <a:cs typeface="Cambria"/>
              </a:rPr>
              <a:t>?”</a:t>
            </a:r>
            <a:r>
              <a:rPr lang="lt-LT" sz="2800" b="1" u="none" spc="80" dirty="0" smtClean="0">
                <a:solidFill>
                  <a:schemeClr val="tx1"/>
                </a:solidFill>
                <a:latin typeface="Cambria"/>
                <a:cs typeface="Cambria"/>
              </a:rPr>
              <a:t/>
            </a:r>
            <a:br>
              <a:rPr lang="lt-LT" sz="2800" b="1" u="none" spc="80" dirty="0" smtClean="0">
                <a:solidFill>
                  <a:schemeClr val="tx1"/>
                </a:solidFill>
                <a:latin typeface="Cambria"/>
                <a:cs typeface="Cambria"/>
              </a:rPr>
            </a:br>
            <a:endParaRPr sz="28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grpSp>
        <p:nvGrpSpPr>
          <p:cNvPr id="34" name="Grupė 33"/>
          <p:cNvGrpSpPr/>
          <p:nvPr/>
        </p:nvGrpSpPr>
        <p:grpSpPr>
          <a:xfrm>
            <a:off x="1371600" y="1905000"/>
            <a:ext cx="10744200" cy="7398037"/>
            <a:chOff x="3370325" y="1730156"/>
            <a:chExt cx="6706018" cy="7420481"/>
          </a:xfrm>
        </p:grpSpPr>
        <p:sp>
          <p:nvSpPr>
            <p:cNvPr id="3" name="object 3"/>
            <p:cNvSpPr txBox="1"/>
            <p:nvPr/>
          </p:nvSpPr>
          <p:spPr>
            <a:xfrm>
              <a:off x="3370326" y="1730156"/>
              <a:ext cx="262572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828800" algn="l"/>
                  <a:tab pos="1979930" algn="l"/>
                </a:tabLst>
              </a:pPr>
              <a:r>
                <a:rPr spc="140" dirty="0">
                  <a:solidFill>
                    <a:srgbClr val="595959"/>
                  </a:solidFill>
                  <a:latin typeface="Cambria"/>
                  <a:cs typeface="Cambria"/>
                </a:rPr>
                <a:t>Growth: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r>
                <a:rPr dirty="0">
                  <a:solidFill>
                    <a:srgbClr val="595959"/>
                  </a:solidFill>
                  <a:latin typeface="Times New Roman"/>
                  <a:cs typeface="Times New Roman"/>
                </a:rPr>
                <a:t>	</a:t>
              </a:r>
              <a:r>
                <a:rPr lang="en-US" dirty="0" smtClean="0">
                  <a:solidFill>
                    <a:srgbClr val="595959"/>
                  </a:solidFill>
                  <a:latin typeface="Times New Roman"/>
                  <a:cs typeface="Times New Roman"/>
                </a:rPr>
                <a:t>                      </a:t>
              </a:r>
              <a:r>
                <a:rPr spc="130" dirty="0" smtClean="0">
                  <a:solidFill>
                    <a:srgbClr val="595959"/>
                  </a:solidFill>
                  <a:latin typeface="Cambria"/>
                  <a:cs typeface="Cambria"/>
                </a:rPr>
                <a:t>How</a:t>
              </a: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?</a:t>
              </a:r>
              <a:endParaRPr dirty="0">
                <a:latin typeface="Cambria"/>
                <a:cs typeface="Cambria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051645" y="20068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83025" y="2483139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370326" y="2682656"/>
              <a:ext cx="17430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729739" algn="l"/>
                </a:tabLst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School: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307319" y="2682656"/>
              <a:ext cx="657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How?</a:t>
              </a:r>
              <a:endParaRPr dirty="0">
                <a:latin typeface="Cambria"/>
                <a:cs typeface="Cambria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21030" y="29593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3025" y="3435639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370325" y="3635156"/>
              <a:ext cx="177673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763395" algn="l"/>
                </a:tabLst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Grades: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304654" y="3635156"/>
              <a:ext cx="657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How?</a:t>
              </a:r>
              <a:endParaRPr dirty="0">
                <a:latin typeface="Cambria"/>
                <a:cs typeface="Cambria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054523" y="39118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83025" y="4388139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3370326" y="4587656"/>
              <a:ext cx="177482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761489" algn="l"/>
                </a:tabLst>
              </a:pPr>
              <a:r>
                <a:rPr spc="145" dirty="0">
                  <a:solidFill>
                    <a:srgbClr val="595959"/>
                  </a:solidFill>
                  <a:latin typeface="Cambria"/>
                  <a:cs typeface="Cambria"/>
                </a:rPr>
                <a:t>Family: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304654" y="4637740"/>
              <a:ext cx="657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How?</a:t>
              </a:r>
              <a:endParaRPr dirty="0">
                <a:latin typeface="Cambria"/>
                <a:cs typeface="Cambria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052577" y="48643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83025" y="5340639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370326" y="5540156"/>
              <a:ext cx="1850389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837055" algn="l"/>
                </a:tabLst>
              </a:pPr>
              <a:r>
                <a:rPr spc="120" dirty="0">
                  <a:solidFill>
                    <a:srgbClr val="595959"/>
                  </a:solidFill>
                  <a:latin typeface="Cambria"/>
                  <a:cs typeface="Cambria"/>
                </a:rPr>
                <a:t>Friends: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304654" y="5540156"/>
              <a:ext cx="657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How?</a:t>
              </a:r>
              <a:endParaRPr dirty="0">
                <a:latin typeface="Cambria"/>
                <a:cs typeface="Cambria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059456" y="58168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83025" y="6293140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3370325" y="6492657"/>
              <a:ext cx="175387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740535" algn="l"/>
                </a:tabLst>
              </a:pPr>
              <a:r>
                <a:rPr spc="140" dirty="0">
                  <a:solidFill>
                    <a:srgbClr val="595959"/>
                  </a:solidFill>
                  <a:latin typeface="Cambria"/>
                  <a:cs typeface="Cambria"/>
                </a:rPr>
                <a:t>Health: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304654" y="6492657"/>
              <a:ext cx="657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How?</a:t>
              </a:r>
              <a:endParaRPr dirty="0">
                <a:latin typeface="Cambria"/>
                <a:cs typeface="Cambria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031636" y="67693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83025" y="7245639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370325" y="7445156"/>
              <a:ext cx="14325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418590" algn="l"/>
                </a:tabLst>
              </a:pPr>
              <a:r>
                <a:rPr spc="155" dirty="0">
                  <a:solidFill>
                    <a:srgbClr val="595959"/>
                  </a:solidFill>
                  <a:latin typeface="Cambria"/>
                  <a:cs typeface="Cambria"/>
                </a:rPr>
                <a:t>Fun: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5304654" y="7471825"/>
              <a:ext cx="657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How?</a:t>
              </a:r>
              <a:endParaRPr dirty="0">
                <a:latin typeface="Cambria"/>
                <a:cs typeface="Cambria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052989" y="7721889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83025" y="8198138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3370326" y="8397654"/>
              <a:ext cx="16529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638935" algn="l"/>
                </a:tabLst>
              </a:pPr>
              <a:r>
                <a:rPr spc="155" dirty="0">
                  <a:solidFill>
                    <a:srgbClr val="595959"/>
                  </a:solidFill>
                  <a:latin typeface="Cambria"/>
                  <a:cs typeface="Cambria"/>
                </a:rPr>
                <a:t>Room: </a:t>
              </a:r>
              <a:r>
                <a:rPr u="heavy" dirty="0">
                  <a:solidFill>
                    <a:srgbClr val="595959"/>
                  </a:solidFill>
                  <a:uFill>
                    <a:solidFill>
                      <a:srgbClr val="585858"/>
                    </a:solidFill>
                  </a:uFill>
                  <a:latin typeface="Times New Roman"/>
                  <a:cs typeface="Times New Roman"/>
                </a:rPr>
                <a:t>	</a:t>
              </a:r>
              <a:endParaRPr>
                <a:latin typeface="Times New Roman"/>
                <a:cs typeface="Times New Roman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5304654" y="8464093"/>
              <a:ext cx="657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130" dirty="0">
                  <a:solidFill>
                    <a:srgbClr val="595959"/>
                  </a:solidFill>
                  <a:latin typeface="Cambria"/>
                  <a:cs typeface="Cambria"/>
                </a:rPr>
                <a:t>How?</a:t>
              </a:r>
              <a:endParaRPr dirty="0">
                <a:latin typeface="Cambria"/>
                <a:cs typeface="Cambria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067589" y="8674387"/>
              <a:ext cx="4008754" cy="0"/>
            </a:xfrm>
            <a:custGeom>
              <a:avLst/>
              <a:gdLst/>
              <a:ahLst/>
              <a:cxnLst/>
              <a:rect l="l" t="t" r="r" b="b"/>
              <a:pathLst>
                <a:path w="4008754">
                  <a:moveTo>
                    <a:pt x="0" y="0"/>
                  </a:moveTo>
                  <a:lnTo>
                    <a:pt x="4008501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83025" y="9150637"/>
              <a:ext cx="6680834" cy="0"/>
            </a:xfrm>
            <a:custGeom>
              <a:avLst/>
              <a:gdLst/>
              <a:ahLst/>
              <a:cxnLst/>
              <a:rect l="l" t="t" r="r" b="b"/>
              <a:pathLst>
                <a:path w="6680834">
                  <a:moveTo>
                    <a:pt x="0" y="0"/>
                  </a:moveTo>
                  <a:lnTo>
                    <a:pt x="6680835" y="0"/>
                  </a:lnTo>
                </a:path>
              </a:pathLst>
            </a:custGeom>
            <a:ln w="15087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36" name="Tiesioji jungtis 35"/>
          <p:cNvCxnSpPr/>
          <p:nvPr/>
        </p:nvCxnSpPr>
        <p:spPr>
          <a:xfrm>
            <a:off x="4026226" y="838200"/>
            <a:ext cx="107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Tiesioji jungtis 39"/>
          <p:cNvCxnSpPr/>
          <p:nvPr/>
        </p:nvCxnSpPr>
        <p:spPr>
          <a:xfrm>
            <a:off x="5867400" y="838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3878" y="58802"/>
            <a:ext cx="13124921" cy="8617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none" spc="195" dirty="0">
                <a:solidFill>
                  <a:srgbClr val="FF0000"/>
                </a:solidFill>
                <a:latin typeface="Cambria"/>
                <a:cs typeface="Cambria"/>
              </a:rPr>
              <a:t>STEP</a:t>
            </a:r>
            <a:r>
              <a:rPr lang="en-US" sz="2800" b="1" u="none" spc="1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10" dirty="0">
                <a:solidFill>
                  <a:srgbClr val="FF0000"/>
                </a:solidFill>
                <a:latin typeface="Cambria"/>
                <a:cs typeface="Cambria"/>
              </a:rPr>
              <a:t>5:</a:t>
            </a:r>
            <a:r>
              <a:rPr lang="en-US" sz="2800" b="1" u="none" spc="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00" dirty="0">
                <a:solidFill>
                  <a:srgbClr val="FF0000"/>
                </a:solidFill>
                <a:latin typeface="Cambria"/>
                <a:cs typeface="Cambria"/>
              </a:rPr>
              <a:t>Save</a:t>
            </a:r>
            <a:r>
              <a:rPr lang="en-US" sz="2800" b="1" u="none" spc="1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00" dirty="0">
                <a:solidFill>
                  <a:srgbClr val="FF0000"/>
                </a:solidFill>
                <a:latin typeface="Cambria"/>
                <a:cs typeface="Cambria"/>
              </a:rPr>
              <a:t>these</a:t>
            </a:r>
            <a:r>
              <a:rPr lang="en-US" sz="2800" b="1" u="none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25" dirty="0">
                <a:solidFill>
                  <a:srgbClr val="FF0000"/>
                </a:solidFill>
                <a:latin typeface="Cambria"/>
                <a:cs typeface="Cambria"/>
              </a:rPr>
              <a:t>sheets.</a:t>
            </a:r>
            <a:r>
              <a:rPr lang="en-US" sz="2800" b="1" u="none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00" dirty="0">
                <a:solidFill>
                  <a:srgbClr val="FF0000"/>
                </a:solidFill>
                <a:latin typeface="Cambria"/>
                <a:cs typeface="Cambria"/>
              </a:rPr>
              <a:t>Print</a:t>
            </a:r>
            <a:r>
              <a:rPr lang="en-US" sz="2800" b="1" u="none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25" dirty="0">
                <a:solidFill>
                  <a:srgbClr val="FF0000"/>
                </a:solidFill>
                <a:latin typeface="Cambria"/>
                <a:cs typeface="Cambria"/>
              </a:rPr>
              <a:t>this</a:t>
            </a:r>
            <a:r>
              <a:rPr lang="en-US" sz="2800" b="1" u="none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14" dirty="0">
                <a:solidFill>
                  <a:srgbClr val="FF0000"/>
                </a:solidFill>
                <a:latin typeface="Cambria"/>
                <a:cs typeface="Cambria"/>
              </a:rPr>
              <a:t>again </a:t>
            </a:r>
            <a:r>
              <a:rPr lang="en-US" sz="2800" b="1" u="none" spc="75" dirty="0">
                <a:solidFill>
                  <a:srgbClr val="FF0000"/>
                </a:solidFill>
                <a:latin typeface="Cambria"/>
                <a:cs typeface="Cambria"/>
              </a:rPr>
              <a:t>at</a:t>
            </a:r>
            <a:r>
              <a:rPr lang="en-US" sz="2800" b="1" u="none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00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lang="en-US" sz="2800" b="1" u="none" spc="1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45" dirty="0">
                <a:solidFill>
                  <a:srgbClr val="FF0000"/>
                </a:solidFill>
                <a:latin typeface="Cambria"/>
                <a:cs typeface="Cambria"/>
              </a:rPr>
              <a:t>beginning of</a:t>
            </a:r>
            <a:r>
              <a:rPr lang="en-US" sz="2800" b="1" u="none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25" dirty="0">
                <a:solidFill>
                  <a:srgbClr val="FF0000"/>
                </a:solidFill>
                <a:latin typeface="Cambria"/>
                <a:cs typeface="Cambria"/>
              </a:rPr>
              <a:t>next</a:t>
            </a:r>
            <a:r>
              <a:rPr lang="en-US" sz="2800" b="1" u="none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60" dirty="0">
                <a:solidFill>
                  <a:srgbClr val="FF0000"/>
                </a:solidFill>
                <a:latin typeface="Cambria"/>
                <a:cs typeface="Cambria"/>
              </a:rPr>
              <a:t>quarter</a:t>
            </a:r>
            <a:r>
              <a:rPr lang="en-US" sz="2800" b="1" u="none" spc="1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10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lang="en-US" sz="2800" b="1" u="none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80" dirty="0">
                <a:solidFill>
                  <a:srgbClr val="FF0000"/>
                </a:solidFill>
                <a:latin typeface="Cambria"/>
                <a:cs typeface="Cambria"/>
              </a:rPr>
              <a:t>see</a:t>
            </a:r>
            <a:r>
              <a:rPr lang="en-US" sz="2800" b="1" u="none" spc="1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75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lang="en-US" sz="2800" b="1" u="none" spc="105" dirty="0">
                <a:solidFill>
                  <a:srgbClr val="FF0000"/>
                </a:solidFill>
                <a:latin typeface="Cambria"/>
                <a:cs typeface="Cambria"/>
              </a:rPr>
              <a:t>progress</a:t>
            </a:r>
            <a:r>
              <a:rPr lang="en-US" sz="2800" b="1" u="none" spc="1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105" dirty="0">
                <a:solidFill>
                  <a:srgbClr val="FF0000"/>
                </a:solidFill>
                <a:latin typeface="Cambria"/>
                <a:cs typeface="Cambria"/>
              </a:rPr>
              <a:t>that</a:t>
            </a:r>
            <a:r>
              <a:rPr lang="en-US" sz="2800" b="1" u="none" spc="1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90" dirty="0">
                <a:solidFill>
                  <a:srgbClr val="FF0000"/>
                </a:solidFill>
                <a:latin typeface="Cambria"/>
                <a:cs typeface="Cambria"/>
              </a:rPr>
              <a:t>you</a:t>
            </a:r>
            <a:r>
              <a:rPr lang="en-US" sz="2800" b="1" u="none" spc="1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95" dirty="0">
                <a:solidFill>
                  <a:srgbClr val="FF0000"/>
                </a:solidFill>
                <a:latin typeface="Cambria"/>
                <a:cs typeface="Cambria"/>
              </a:rPr>
              <a:t>have</a:t>
            </a:r>
            <a:r>
              <a:rPr lang="en-US" sz="2800" b="1" u="none" spc="1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u="none" spc="90" dirty="0">
                <a:solidFill>
                  <a:srgbClr val="FF0000"/>
                </a:solidFill>
                <a:latin typeface="Cambria"/>
                <a:cs typeface="Cambria"/>
              </a:rPr>
              <a:t>made!</a:t>
            </a:r>
            <a:endParaRPr lang="lt-LT" sz="2800" b="1" dirty="0">
              <a:solidFill>
                <a:srgbClr val="FF0000"/>
              </a:solidFill>
            </a:endParaRPr>
          </a:p>
        </p:txBody>
      </p:sp>
      <p:pic>
        <p:nvPicPr>
          <p:cNvPr id="5" name="object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7378"/>
          <a:stretch/>
        </p:blipFill>
        <p:spPr>
          <a:xfrm>
            <a:off x="7543800" y="2819400"/>
            <a:ext cx="5105400" cy="4783014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43061"/>
            <a:ext cx="6553768" cy="84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7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447800"/>
            <a:ext cx="11430000" cy="7010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868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296</Words>
  <Application>Microsoft Office PowerPoint</Application>
  <PresentationFormat>Pasirinktinai</PresentationFormat>
  <Paragraphs>59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Arial</vt:lpstr>
      <vt:lpstr>Cambria</vt:lpstr>
      <vt:lpstr>Garamond</vt:lpstr>
      <vt:lpstr>Times New Roman</vt:lpstr>
      <vt:lpstr>Gamtinė</vt:lpstr>
      <vt:lpstr>The Wheel of Life </vt:lpstr>
      <vt:lpstr>„PowerPoint“ pateiktis</vt:lpstr>
      <vt:lpstr>STEP 1: Wheel of Life </vt:lpstr>
      <vt:lpstr>STEP 2: Rate your current level of satisfaction on each of these areas.</vt:lpstr>
      <vt:lpstr>STEP 3: Ask yourself, “Why is that the number    _____________      for?”</vt:lpstr>
      <vt:lpstr>STEP 4: Ask yourself, “How can I get a             to a  for each area?” </vt:lpstr>
      <vt:lpstr>STEP 5: Save these sheets. Print this again at the beginning of next quarter and see the progress that you have made!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know?</dc:title>
  <dc:creator>Mokytojas</dc:creator>
  <cp:lastModifiedBy>Admin</cp:lastModifiedBy>
  <cp:revision>14</cp:revision>
  <dcterms:created xsi:type="dcterms:W3CDTF">2022-10-04T07:18:28Z</dcterms:created>
  <dcterms:modified xsi:type="dcterms:W3CDTF">2023-10-02T06:39:35Z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